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12" r:id="rId1"/>
  </p:sldMasterIdLst>
  <p:notesMasterIdLst>
    <p:notesMasterId r:id="rId32"/>
  </p:notesMasterIdLst>
  <p:sldIdLst>
    <p:sldId id="256" r:id="rId2"/>
    <p:sldId id="261" r:id="rId3"/>
    <p:sldId id="312" r:id="rId4"/>
    <p:sldId id="259" r:id="rId5"/>
    <p:sldId id="315" r:id="rId6"/>
    <p:sldId id="289" r:id="rId7"/>
    <p:sldId id="317" r:id="rId8"/>
    <p:sldId id="258" r:id="rId9"/>
    <p:sldId id="323" r:id="rId10"/>
    <p:sldId id="316" r:id="rId11"/>
    <p:sldId id="306" r:id="rId12"/>
    <p:sldId id="307" r:id="rId13"/>
    <p:sldId id="294" r:id="rId14"/>
    <p:sldId id="295" r:id="rId15"/>
    <p:sldId id="313" r:id="rId16"/>
    <p:sldId id="314" r:id="rId17"/>
    <p:sldId id="311" r:id="rId18"/>
    <p:sldId id="318" r:id="rId19"/>
    <p:sldId id="321" r:id="rId20"/>
    <p:sldId id="268" r:id="rId21"/>
    <p:sldId id="319" r:id="rId22"/>
    <p:sldId id="287" r:id="rId23"/>
    <p:sldId id="322" r:id="rId24"/>
    <p:sldId id="276" r:id="rId25"/>
    <p:sldId id="301" r:id="rId26"/>
    <p:sldId id="320" r:id="rId27"/>
    <p:sldId id="309" r:id="rId28"/>
    <p:sldId id="275" r:id="rId29"/>
    <p:sldId id="288" r:id="rId30"/>
    <p:sldId id="30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a Cook" initials="TC" lastIdx="1" clrIdx="0">
    <p:extLst>
      <p:ext uri="{19B8F6BF-5375-455C-9EA6-DF929625EA0E}">
        <p15:presenceInfo xmlns:p15="http://schemas.microsoft.com/office/powerpoint/2012/main" userId="S-1-5-21-2015567608-1236798086-1458450816-10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F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60895" autoAdjust="0"/>
  </p:normalViewPr>
  <p:slideViewPr>
    <p:cSldViewPr snapToGrid="0">
      <p:cViewPr varScale="1">
        <p:scale>
          <a:sx n="61" d="100"/>
          <a:sy n="61" d="100"/>
        </p:scale>
        <p:origin x="23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5C8C0-BB08-4328-9E20-97086D23CAFF}" type="doc">
      <dgm:prSet loTypeId="urn:microsoft.com/office/officeart/2005/8/layout/list1" loCatId="list" qsTypeId="urn:microsoft.com/office/officeart/2005/8/quickstyle/simple1" qsCatId="simple" csTypeId="urn:microsoft.com/office/officeart/2005/8/colors/accent4_5" csCatId="accent4" phldr="1"/>
      <dgm:spPr/>
      <dgm:t>
        <a:bodyPr/>
        <a:lstStyle/>
        <a:p>
          <a:endParaRPr lang="en-US"/>
        </a:p>
      </dgm:t>
    </dgm:pt>
    <dgm:pt modelId="{4D37713E-40F4-4BF8-A9EE-D67C08D3F735}">
      <dgm:prSet phldrT="[Text]" custT="1"/>
      <dgm:spPr/>
      <dgm:t>
        <a:bodyPr/>
        <a:lstStyle/>
        <a:p>
          <a:r>
            <a:rPr lang="en-US" sz="2000" b="1" dirty="0">
              <a:solidFill>
                <a:schemeClr val="tx1">
                  <a:lumMod val="75000"/>
                  <a:lumOff val="25000"/>
                </a:schemeClr>
              </a:solidFill>
              <a:latin typeface="+mj-lt"/>
            </a:rPr>
            <a:t>Texas: The State of Solar</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6A47BB-5DE8-4084-920A-716355D0FBCC}" type="parTrans" cxnId="{B4B14D7F-5AF1-4A1E-A43C-0BE59D9CC789}">
      <dgm:prSet/>
      <dgm:spPr/>
      <dgm:t>
        <a:bodyPr/>
        <a:lstStyle/>
        <a:p>
          <a:endParaRPr lang="en-US" sz="2000" b="1">
            <a:solidFill>
              <a:schemeClr val="tx1">
                <a:lumMod val="75000"/>
                <a:lumOff val="25000"/>
              </a:schemeClr>
            </a:solidFill>
            <a:latin typeface="+mj-lt"/>
          </a:endParaRPr>
        </a:p>
      </dgm:t>
    </dgm:pt>
    <dgm:pt modelId="{D28E5374-496D-41B3-A471-4CAF176E379B}" type="sibTrans" cxnId="{B4B14D7F-5AF1-4A1E-A43C-0BE59D9CC789}">
      <dgm:prSet/>
      <dgm:spPr/>
      <dgm:t>
        <a:bodyPr/>
        <a:lstStyle/>
        <a:p>
          <a:endParaRPr lang="en-US" sz="2000" b="1">
            <a:solidFill>
              <a:schemeClr val="tx1">
                <a:lumMod val="75000"/>
                <a:lumOff val="25000"/>
              </a:schemeClr>
            </a:solidFill>
            <a:latin typeface="+mj-lt"/>
          </a:endParaRPr>
        </a:p>
      </dgm:t>
    </dgm:pt>
    <dgm:pt modelId="{0068000F-AA06-4C41-B6ED-3CF73486D25B}">
      <dgm:prSet phldrT="[Text]" custT="1"/>
      <dgm:spPr/>
      <dgm:t>
        <a:bodyPr/>
        <a:lstStyle/>
        <a:p>
          <a:r>
            <a:rPr lang="en-US" sz="2000" b="1" dirty="0">
              <a:solidFill>
                <a:schemeClr val="tx1">
                  <a:lumMod val="75000"/>
                  <a:lumOff val="25000"/>
                </a:schemeClr>
              </a:solidFill>
              <a:latin typeface="+mj-lt"/>
            </a:rPr>
            <a:t>Solar 101 Basics: Terminology and Equipment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DE7ABCF-EA64-4D5A-94E7-DE512217755A}" type="parTrans" cxnId="{E00F6B9A-B5CB-4E71-8D97-45D2A457C221}">
      <dgm:prSet/>
      <dgm:spPr/>
      <dgm:t>
        <a:bodyPr/>
        <a:lstStyle/>
        <a:p>
          <a:endParaRPr lang="en-US" sz="2000" b="1">
            <a:solidFill>
              <a:schemeClr val="tx1">
                <a:lumMod val="75000"/>
                <a:lumOff val="25000"/>
              </a:schemeClr>
            </a:solidFill>
            <a:latin typeface="+mj-lt"/>
          </a:endParaRPr>
        </a:p>
      </dgm:t>
    </dgm:pt>
    <dgm:pt modelId="{A640A9A0-E0B8-4BDE-9E7B-FD6451844F89}" type="sibTrans" cxnId="{E00F6B9A-B5CB-4E71-8D97-45D2A457C221}">
      <dgm:prSet/>
      <dgm:spPr/>
      <dgm:t>
        <a:bodyPr/>
        <a:lstStyle/>
        <a:p>
          <a:endParaRPr lang="en-US" sz="2000" b="1">
            <a:solidFill>
              <a:schemeClr val="tx1">
                <a:lumMod val="75000"/>
                <a:lumOff val="25000"/>
              </a:schemeClr>
            </a:solidFill>
            <a:latin typeface="+mj-lt"/>
          </a:endParaRPr>
        </a:p>
      </dgm:t>
    </dgm:pt>
    <dgm:pt modelId="{A5434EF3-CA3E-4FF1-AFC0-D97C8D90FE97}">
      <dgm:prSet phldrT="[Text]" custT="1"/>
      <dgm:spPr/>
      <dgm:t>
        <a:bodyPr/>
        <a:lstStyle/>
        <a:p>
          <a:r>
            <a:rPr lang="en-US" sz="2000" b="1" dirty="0">
              <a:solidFill>
                <a:schemeClr val="tx1">
                  <a:lumMod val="75000"/>
                  <a:lumOff val="25000"/>
                </a:schemeClr>
              </a:solidFill>
              <a:latin typeface="+mj-lt"/>
            </a:rPr>
            <a:t>Considering Installing a Solar Energy System? Now What?</a:t>
          </a:r>
        </a:p>
      </dgm:t>
    </dgm:pt>
    <dgm:pt modelId="{09F92B62-C1FB-4874-87CB-11A3D1FA3626}" type="parTrans" cxnId="{C354E6A3-1FAD-4ACD-8BFB-4D0F49484154}">
      <dgm:prSet/>
      <dgm:spPr/>
      <dgm:t>
        <a:bodyPr/>
        <a:lstStyle/>
        <a:p>
          <a:endParaRPr lang="en-US" sz="2000" b="1">
            <a:solidFill>
              <a:schemeClr val="tx1">
                <a:lumMod val="75000"/>
                <a:lumOff val="25000"/>
              </a:schemeClr>
            </a:solidFill>
            <a:latin typeface="+mj-lt"/>
          </a:endParaRPr>
        </a:p>
      </dgm:t>
    </dgm:pt>
    <dgm:pt modelId="{56AC094A-4AF2-4849-973C-47BBBE176B5A}" type="sibTrans" cxnId="{C354E6A3-1FAD-4ACD-8BFB-4D0F49484154}">
      <dgm:prSet/>
      <dgm:spPr/>
      <dgm:t>
        <a:bodyPr/>
        <a:lstStyle/>
        <a:p>
          <a:endParaRPr lang="en-US" sz="2000" b="1">
            <a:solidFill>
              <a:schemeClr val="tx1">
                <a:lumMod val="75000"/>
                <a:lumOff val="25000"/>
              </a:schemeClr>
            </a:solidFill>
            <a:latin typeface="+mj-lt"/>
          </a:endParaRPr>
        </a:p>
      </dgm:t>
    </dgm:pt>
    <dgm:pt modelId="{C4369733-0040-4C9C-90E8-8677A937B37E}">
      <dgm:prSet phldrT="[Text]" custT="1"/>
      <dgm:spPr/>
      <dgm:t>
        <a:bodyPr/>
        <a:lstStyle/>
        <a:p>
          <a:r>
            <a:rPr lang="en-US" sz="2000" b="1" dirty="0">
              <a:solidFill>
                <a:schemeClr val="tx1">
                  <a:lumMod val="75000"/>
                  <a:lumOff val="25000"/>
                </a:schemeClr>
              </a:solidFill>
              <a:latin typeface="+mj-lt"/>
            </a:rPr>
            <a:t>Solar Energy Resources</a:t>
          </a:r>
        </a:p>
      </dgm:t>
    </dgm:pt>
    <dgm:pt modelId="{E567ABCF-BFF2-493C-8FF2-5CCED3758D24}" type="parTrans" cxnId="{17D029E5-C1F7-44E2-9D8A-FC7BC8CDDFEE}">
      <dgm:prSet/>
      <dgm:spPr/>
      <dgm:t>
        <a:bodyPr/>
        <a:lstStyle/>
        <a:p>
          <a:endParaRPr lang="en-US" sz="2000" b="1">
            <a:solidFill>
              <a:schemeClr val="tx1">
                <a:lumMod val="75000"/>
                <a:lumOff val="25000"/>
              </a:schemeClr>
            </a:solidFill>
            <a:latin typeface="+mj-lt"/>
          </a:endParaRPr>
        </a:p>
      </dgm:t>
    </dgm:pt>
    <dgm:pt modelId="{DECAB84D-E06F-4276-ADF5-F1337C060511}" type="sibTrans" cxnId="{17D029E5-C1F7-44E2-9D8A-FC7BC8CDDFEE}">
      <dgm:prSet/>
      <dgm:spPr/>
      <dgm:t>
        <a:bodyPr/>
        <a:lstStyle/>
        <a:p>
          <a:endParaRPr lang="en-US" sz="2000" b="1">
            <a:solidFill>
              <a:schemeClr val="tx1">
                <a:lumMod val="75000"/>
                <a:lumOff val="25000"/>
              </a:schemeClr>
            </a:solidFill>
            <a:latin typeface="+mj-lt"/>
          </a:endParaRPr>
        </a:p>
      </dgm:t>
    </dgm:pt>
    <dgm:pt modelId="{69E3F09A-1E9C-47E0-BA94-8FFBB3CB04CA}" type="pres">
      <dgm:prSet presAssocID="{7185C8C0-BB08-4328-9E20-97086D23CAFF}" presName="linear" presStyleCnt="0">
        <dgm:presLayoutVars>
          <dgm:dir/>
          <dgm:animLvl val="lvl"/>
          <dgm:resizeHandles val="exact"/>
        </dgm:presLayoutVars>
      </dgm:prSet>
      <dgm:spPr/>
    </dgm:pt>
    <dgm:pt modelId="{099B3A4F-41FF-443E-BA9A-A644C8EFBE68}" type="pres">
      <dgm:prSet presAssocID="{4D37713E-40F4-4BF8-A9EE-D67C08D3F735}" presName="parentLin" presStyleCnt="0"/>
      <dgm:spPr/>
    </dgm:pt>
    <dgm:pt modelId="{5340596F-D72C-45BF-95A5-D225BC3A0093}" type="pres">
      <dgm:prSet presAssocID="{4D37713E-40F4-4BF8-A9EE-D67C08D3F735}" presName="parentLeftMargin" presStyleLbl="node1" presStyleIdx="0" presStyleCnt="4"/>
      <dgm:spPr/>
    </dgm:pt>
    <dgm:pt modelId="{1D0455C8-218C-4E05-BEAE-26D59ED17596}" type="pres">
      <dgm:prSet presAssocID="{4D37713E-40F4-4BF8-A9EE-D67C08D3F735}" presName="parentText" presStyleLbl="node1" presStyleIdx="0" presStyleCnt="4">
        <dgm:presLayoutVars>
          <dgm:chMax val="0"/>
          <dgm:bulletEnabled val="1"/>
        </dgm:presLayoutVars>
      </dgm:prSet>
      <dgm:spPr/>
    </dgm:pt>
    <dgm:pt modelId="{1E6AE990-808C-40A3-B5A8-5E0B4ADEB4C6}" type="pres">
      <dgm:prSet presAssocID="{4D37713E-40F4-4BF8-A9EE-D67C08D3F735}" presName="negativeSpace" presStyleCnt="0"/>
      <dgm:spPr/>
    </dgm:pt>
    <dgm:pt modelId="{6D9FE608-FC32-4118-B1B6-DCE234732642}" type="pres">
      <dgm:prSet presAssocID="{4D37713E-40F4-4BF8-A9EE-D67C08D3F735}" presName="childText" presStyleLbl="conFgAcc1" presStyleIdx="0" presStyleCnt="4">
        <dgm:presLayoutVars>
          <dgm:bulletEnabled val="1"/>
        </dgm:presLayoutVars>
      </dgm:prSet>
      <dgm:spPr/>
    </dgm:pt>
    <dgm:pt modelId="{6FC310A7-BF24-49F0-9C55-E788253AB2E2}" type="pres">
      <dgm:prSet presAssocID="{D28E5374-496D-41B3-A471-4CAF176E379B}" presName="spaceBetweenRectangles" presStyleCnt="0"/>
      <dgm:spPr/>
    </dgm:pt>
    <dgm:pt modelId="{EC82B9C8-8D2F-4B77-B9D9-BFD45F271EC3}" type="pres">
      <dgm:prSet presAssocID="{0068000F-AA06-4C41-B6ED-3CF73486D25B}" presName="parentLin" presStyleCnt="0"/>
      <dgm:spPr/>
    </dgm:pt>
    <dgm:pt modelId="{62F8254A-3045-4522-9ACB-50ED19814F59}" type="pres">
      <dgm:prSet presAssocID="{0068000F-AA06-4C41-B6ED-3CF73486D25B}" presName="parentLeftMargin" presStyleLbl="node1" presStyleIdx="0" presStyleCnt="4"/>
      <dgm:spPr/>
    </dgm:pt>
    <dgm:pt modelId="{C764D166-2D73-49F3-80A7-CE490BB5DAA8}" type="pres">
      <dgm:prSet presAssocID="{0068000F-AA06-4C41-B6ED-3CF73486D25B}" presName="parentText" presStyleLbl="node1" presStyleIdx="1" presStyleCnt="4">
        <dgm:presLayoutVars>
          <dgm:chMax val="0"/>
          <dgm:bulletEnabled val="1"/>
        </dgm:presLayoutVars>
      </dgm:prSet>
      <dgm:spPr/>
    </dgm:pt>
    <dgm:pt modelId="{41C29B25-A459-4EFA-8A64-5EF665F175F7}" type="pres">
      <dgm:prSet presAssocID="{0068000F-AA06-4C41-B6ED-3CF73486D25B}" presName="negativeSpace" presStyleCnt="0"/>
      <dgm:spPr/>
    </dgm:pt>
    <dgm:pt modelId="{DCFF8BE6-D76C-4E98-BE49-77142F51252B}" type="pres">
      <dgm:prSet presAssocID="{0068000F-AA06-4C41-B6ED-3CF73486D25B}" presName="childText" presStyleLbl="conFgAcc1" presStyleIdx="1" presStyleCnt="4">
        <dgm:presLayoutVars>
          <dgm:bulletEnabled val="1"/>
        </dgm:presLayoutVars>
      </dgm:prSet>
      <dgm:spPr/>
    </dgm:pt>
    <dgm:pt modelId="{BD5793AD-971B-4813-B20E-38CEC13E53BD}" type="pres">
      <dgm:prSet presAssocID="{A640A9A0-E0B8-4BDE-9E7B-FD6451844F89}" presName="spaceBetweenRectangles" presStyleCnt="0"/>
      <dgm:spPr/>
    </dgm:pt>
    <dgm:pt modelId="{F59A4FE5-973F-451A-BBF6-00F65CFD02EC}" type="pres">
      <dgm:prSet presAssocID="{A5434EF3-CA3E-4FF1-AFC0-D97C8D90FE97}" presName="parentLin" presStyleCnt="0"/>
      <dgm:spPr/>
    </dgm:pt>
    <dgm:pt modelId="{67B0B4B8-2EEC-4028-B39F-D9CC75F1BFB4}" type="pres">
      <dgm:prSet presAssocID="{A5434EF3-CA3E-4FF1-AFC0-D97C8D90FE97}" presName="parentLeftMargin" presStyleLbl="node1" presStyleIdx="1" presStyleCnt="4"/>
      <dgm:spPr/>
    </dgm:pt>
    <dgm:pt modelId="{5D873182-50CD-49F5-85DB-7EBFDFFC921D}" type="pres">
      <dgm:prSet presAssocID="{A5434EF3-CA3E-4FF1-AFC0-D97C8D90FE97}" presName="parentText" presStyleLbl="node1" presStyleIdx="2" presStyleCnt="4">
        <dgm:presLayoutVars>
          <dgm:chMax val="0"/>
          <dgm:bulletEnabled val="1"/>
        </dgm:presLayoutVars>
      </dgm:prSet>
      <dgm:spPr/>
    </dgm:pt>
    <dgm:pt modelId="{AF61D0DA-103C-4E3D-9BD4-D5BEF1F032B0}" type="pres">
      <dgm:prSet presAssocID="{A5434EF3-CA3E-4FF1-AFC0-D97C8D90FE97}" presName="negativeSpace" presStyleCnt="0"/>
      <dgm:spPr/>
    </dgm:pt>
    <dgm:pt modelId="{B7F5D6CA-4FF5-4BB5-8F16-13D82A3F724C}" type="pres">
      <dgm:prSet presAssocID="{A5434EF3-CA3E-4FF1-AFC0-D97C8D90FE97}" presName="childText" presStyleLbl="conFgAcc1" presStyleIdx="2" presStyleCnt="4">
        <dgm:presLayoutVars>
          <dgm:bulletEnabled val="1"/>
        </dgm:presLayoutVars>
      </dgm:prSet>
      <dgm:spPr/>
    </dgm:pt>
    <dgm:pt modelId="{C4A943B0-E1FB-43EF-B5FF-9F5CA64C2A44}" type="pres">
      <dgm:prSet presAssocID="{56AC094A-4AF2-4849-973C-47BBBE176B5A}" presName="spaceBetweenRectangles" presStyleCnt="0"/>
      <dgm:spPr/>
    </dgm:pt>
    <dgm:pt modelId="{06005E2E-BE11-4344-9768-55CEE7F8359C}" type="pres">
      <dgm:prSet presAssocID="{C4369733-0040-4C9C-90E8-8677A937B37E}" presName="parentLin" presStyleCnt="0"/>
      <dgm:spPr/>
    </dgm:pt>
    <dgm:pt modelId="{2FB47D4F-4AA2-4691-A5B2-08FC61249E02}" type="pres">
      <dgm:prSet presAssocID="{C4369733-0040-4C9C-90E8-8677A937B37E}" presName="parentLeftMargin" presStyleLbl="node1" presStyleIdx="2" presStyleCnt="4"/>
      <dgm:spPr/>
    </dgm:pt>
    <dgm:pt modelId="{907C939C-CFFB-42E5-A55D-D0594E4CC918}" type="pres">
      <dgm:prSet presAssocID="{C4369733-0040-4C9C-90E8-8677A937B37E}" presName="parentText" presStyleLbl="node1" presStyleIdx="3" presStyleCnt="4">
        <dgm:presLayoutVars>
          <dgm:chMax val="0"/>
          <dgm:bulletEnabled val="1"/>
        </dgm:presLayoutVars>
      </dgm:prSet>
      <dgm:spPr/>
    </dgm:pt>
    <dgm:pt modelId="{A4AF9101-32DB-4D7D-9759-6ED1AC644A96}" type="pres">
      <dgm:prSet presAssocID="{C4369733-0040-4C9C-90E8-8677A937B37E}" presName="negativeSpace" presStyleCnt="0"/>
      <dgm:spPr/>
    </dgm:pt>
    <dgm:pt modelId="{2D288A7C-FC89-44A5-A8F7-3BBA4F93FECC}" type="pres">
      <dgm:prSet presAssocID="{C4369733-0040-4C9C-90E8-8677A937B37E}" presName="childText" presStyleLbl="conFgAcc1" presStyleIdx="3" presStyleCnt="4">
        <dgm:presLayoutVars>
          <dgm:bulletEnabled val="1"/>
        </dgm:presLayoutVars>
      </dgm:prSet>
      <dgm:spPr/>
    </dgm:pt>
  </dgm:ptLst>
  <dgm:cxnLst>
    <dgm:cxn modelId="{EB6AE12C-76BC-468C-AEE6-90440D3E5A62}" type="presOf" srcId="{C4369733-0040-4C9C-90E8-8677A937B37E}" destId="{907C939C-CFFB-42E5-A55D-D0594E4CC918}" srcOrd="1" destOrd="0" presId="urn:microsoft.com/office/officeart/2005/8/layout/list1"/>
    <dgm:cxn modelId="{C9B8503B-E441-4A1F-819F-0C54492C7661}" type="presOf" srcId="{0068000F-AA06-4C41-B6ED-3CF73486D25B}" destId="{62F8254A-3045-4522-9ACB-50ED19814F59}" srcOrd="0" destOrd="0" presId="urn:microsoft.com/office/officeart/2005/8/layout/list1"/>
    <dgm:cxn modelId="{E4070767-9335-458B-9B73-8CEF3B33E9F9}" type="presOf" srcId="{A5434EF3-CA3E-4FF1-AFC0-D97C8D90FE97}" destId="{5D873182-50CD-49F5-85DB-7EBFDFFC921D}" srcOrd="1" destOrd="0" presId="urn:microsoft.com/office/officeart/2005/8/layout/list1"/>
    <dgm:cxn modelId="{928EDB6A-5058-424E-9ED3-EBDA76FB8507}" type="presOf" srcId="{C4369733-0040-4C9C-90E8-8677A937B37E}" destId="{2FB47D4F-4AA2-4691-A5B2-08FC61249E02}" srcOrd="0" destOrd="0" presId="urn:microsoft.com/office/officeart/2005/8/layout/list1"/>
    <dgm:cxn modelId="{B4B14D7F-5AF1-4A1E-A43C-0BE59D9CC789}" srcId="{7185C8C0-BB08-4328-9E20-97086D23CAFF}" destId="{4D37713E-40F4-4BF8-A9EE-D67C08D3F735}" srcOrd="0" destOrd="0" parTransId="{8B6A47BB-5DE8-4084-920A-716355D0FBCC}" sibTransId="{D28E5374-496D-41B3-A471-4CAF176E379B}"/>
    <dgm:cxn modelId="{E00F6B9A-B5CB-4E71-8D97-45D2A457C221}" srcId="{7185C8C0-BB08-4328-9E20-97086D23CAFF}" destId="{0068000F-AA06-4C41-B6ED-3CF73486D25B}" srcOrd="1" destOrd="0" parTransId="{BDE7ABCF-EA64-4D5A-94E7-DE512217755A}" sibTransId="{A640A9A0-E0B8-4BDE-9E7B-FD6451844F89}"/>
    <dgm:cxn modelId="{1A36799D-35AC-4213-8BA2-7BFD7E3A737C}" type="presOf" srcId="{A5434EF3-CA3E-4FF1-AFC0-D97C8D90FE97}" destId="{67B0B4B8-2EEC-4028-B39F-D9CC75F1BFB4}" srcOrd="0" destOrd="0" presId="urn:microsoft.com/office/officeart/2005/8/layout/list1"/>
    <dgm:cxn modelId="{C354E6A3-1FAD-4ACD-8BFB-4D0F49484154}" srcId="{7185C8C0-BB08-4328-9E20-97086D23CAFF}" destId="{A5434EF3-CA3E-4FF1-AFC0-D97C8D90FE97}" srcOrd="2" destOrd="0" parTransId="{09F92B62-C1FB-4874-87CB-11A3D1FA3626}" sibTransId="{56AC094A-4AF2-4849-973C-47BBBE176B5A}"/>
    <dgm:cxn modelId="{A36F26A8-C742-4709-8CAF-5F41D364CE7E}" type="presOf" srcId="{4D37713E-40F4-4BF8-A9EE-D67C08D3F735}" destId="{1D0455C8-218C-4E05-BEAE-26D59ED17596}" srcOrd="1" destOrd="0" presId="urn:microsoft.com/office/officeart/2005/8/layout/list1"/>
    <dgm:cxn modelId="{B65760B2-155A-44EA-81F0-E3E49102B02C}" type="presOf" srcId="{7185C8C0-BB08-4328-9E20-97086D23CAFF}" destId="{69E3F09A-1E9C-47E0-BA94-8FFBB3CB04CA}" srcOrd="0" destOrd="0" presId="urn:microsoft.com/office/officeart/2005/8/layout/list1"/>
    <dgm:cxn modelId="{04A29AD5-FCB5-4794-90A7-6881A38344F0}" type="presOf" srcId="{4D37713E-40F4-4BF8-A9EE-D67C08D3F735}" destId="{5340596F-D72C-45BF-95A5-D225BC3A0093}" srcOrd="0" destOrd="0" presId="urn:microsoft.com/office/officeart/2005/8/layout/list1"/>
    <dgm:cxn modelId="{3363B7D6-EA39-4B79-B405-A127A39FE84F}" type="presOf" srcId="{0068000F-AA06-4C41-B6ED-3CF73486D25B}" destId="{C764D166-2D73-49F3-80A7-CE490BB5DAA8}" srcOrd="1" destOrd="0" presId="urn:microsoft.com/office/officeart/2005/8/layout/list1"/>
    <dgm:cxn modelId="{17D029E5-C1F7-44E2-9D8A-FC7BC8CDDFEE}" srcId="{7185C8C0-BB08-4328-9E20-97086D23CAFF}" destId="{C4369733-0040-4C9C-90E8-8677A937B37E}" srcOrd="3" destOrd="0" parTransId="{E567ABCF-BFF2-493C-8FF2-5CCED3758D24}" sibTransId="{DECAB84D-E06F-4276-ADF5-F1337C060511}"/>
    <dgm:cxn modelId="{DF2E43EF-4B3E-4DD5-B6D5-647189368CC6}" type="presParOf" srcId="{69E3F09A-1E9C-47E0-BA94-8FFBB3CB04CA}" destId="{099B3A4F-41FF-443E-BA9A-A644C8EFBE68}" srcOrd="0" destOrd="0" presId="urn:microsoft.com/office/officeart/2005/8/layout/list1"/>
    <dgm:cxn modelId="{6D178E66-10D2-43A0-8861-EDA241FA3EC5}" type="presParOf" srcId="{099B3A4F-41FF-443E-BA9A-A644C8EFBE68}" destId="{5340596F-D72C-45BF-95A5-D225BC3A0093}" srcOrd="0" destOrd="0" presId="urn:microsoft.com/office/officeart/2005/8/layout/list1"/>
    <dgm:cxn modelId="{0304BDD7-2C5E-4B32-91F5-BB9FDD2C4522}" type="presParOf" srcId="{099B3A4F-41FF-443E-BA9A-A644C8EFBE68}" destId="{1D0455C8-218C-4E05-BEAE-26D59ED17596}" srcOrd="1" destOrd="0" presId="urn:microsoft.com/office/officeart/2005/8/layout/list1"/>
    <dgm:cxn modelId="{F84288DD-8377-462F-9CDC-551B1D1346DE}" type="presParOf" srcId="{69E3F09A-1E9C-47E0-BA94-8FFBB3CB04CA}" destId="{1E6AE990-808C-40A3-B5A8-5E0B4ADEB4C6}" srcOrd="1" destOrd="0" presId="urn:microsoft.com/office/officeart/2005/8/layout/list1"/>
    <dgm:cxn modelId="{525DFB10-D5F1-4036-981C-3B4BF9011BB6}" type="presParOf" srcId="{69E3F09A-1E9C-47E0-BA94-8FFBB3CB04CA}" destId="{6D9FE608-FC32-4118-B1B6-DCE234732642}" srcOrd="2" destOrd="0" presId="urn:microsoft.com/office/officeart/2005/8/layout/list1"/>
    <dgm:cxn modelId="{30249237-25B1-4510-B867-0BF559E2A36E}" type="presParOf" srcId="{69E3F09A-1E9C-47E0-BA94-8FFBB3CB04CA}" destId="{6FC310A7-BF24-49F0-9C55-E788253AB2E2}" srcOrd="3" destOrd="0" presId="urn:microsoft.com/office/officeart/2005/8/layout/list1"/>
    <dgm:cxn modelId="{A1BFFA11-38AD-4799-8938-D02462D8B2DE}" type="presParOf" srcId="{69E3F09A-1E9C-47E0-BA94-8FFBB3CB04CA}" destId="{EC82B9C8-8D2F-4B77-B9D9-BFD45F271EC3}" srcOrd="4" destOrd="0" presId="urn:microsoft.com/office/officeart/2005/8/layout/list1"/>
    <dgm:cxn modelId="{B7935503-508E-42DA-AC08-E80DB155BAD8}" type="presParOf" srcId="{EC82B9C8-8D2F-4B77-B9D9-BFD45F271EC3}" destId="{62F8254A-3045-4522-9ACB-50ED19814F59}" srcOrd="0" destOrd="0" presId="urn:microsoft.com/office/officeart/2005/8/layout/list1"/>
    <dgm:cxn modelId="{7EB87098-4B1E-4A67-B479-69BE78121D10}" type="presParOf" srcId="{EC82B9C8-8D2F-4B77-B9D9-BFD45F271EC3}" destId="{C764D166-2D73-49F3-80A7-CE490BB5DAA8}" srcOrd="1" destOrd="0" presId="urn:microsoft.com/office/officeart/2005/8/layout/list1"/>
    <dgm:cxn modelId="{F9D5AE64-A666-41DC-86A7-C7170A48F459}" type="presParOf" srcId="{69E3F09A-1E9C-47E0-BA94-8FFBB3CB04CA}" destId="{41C29B25-A459-4EFA-8A64-5EF665F175F7}" srcOrd="5" destOrd="0" presId="urn:microsoft.com/office/officeart/2005/8/layout/list1"/>
    <dgm:cxn modelId="{411EEA54-502B-4DC9-A1C5-82696C8F8A27}" type="presParOf" srcId="{69E3F09A-1E9C-47E0-BA94-8FFBB3CB04CA}" destId="{DCFF8BE6-D76C-4E98-BE49-77142F51252B}" srcOrd="6" destOrd="0" presId="urn:microsoft.com/office/officeart/2005/8/layout/list1"/>
    <dgm:cxn modelId="{CB1A1525-21F7-43CB-A8A2-5DB1CA0151D6}" type="presParOf" srcId="{69E3F09A-1E9C-47E0-BA94-8FFBB3CB04CA}" destId="{BD5793AD-971B-4813-B20E-38CEC13E53BD}" srcOrd="7" destOrd="0" presId="urn:microsoft.com/office/officeart/2005/8/layout/list1"/>
    <dgm:cxn modelId="{64294CFD-3ED0-450A-9E7F-35FB78BBC265}" type="presParOf" srcId="{69E3F09A-1E9C-47E0-BA94-8FFBB3CB04CA}" destId="{F59A4FE5-973F-451A-BBF6-00F65CFD02EC}" srcOrd="8" destOrd="0" presId="urn:microsoft.com/office/officeart/2005/8/layout/list1"/>
    <dgm:cxn modelId="{8CC0552A-9D11-47B7-A560-AEAC6D542D1D}" type="presParOf" srcId="{F59A4FE5-973F-451A-BBF6-00F65CFD02EC}" destId="{67B0B4B8-2EEC-4028-B39F-D9CC75F1BFB4}" srcOrd="0" destOrd="0" presId="urn:microsoft.com/office/officeart/2005/8/layout/list1"/>
    <dgm:cxn modelId="{AC8964FD-E6D6-4561-8E54-61686CA4E034}" type="presParOf" srcId="{F59A4FE5-973F-451A-BBF6-00F65CFD02EC}" destId="{5D873182-50CD-49F5-85DB-7EBFDFFC921D}" srcOrd="1" destOrd="0" presId="urn:microsoft.com/office/officeart/2005/8/layout/list1"/>
    <dgm:cxn modelId="{892FE46B-C858-493F-AF1D-2DBE613659B6}" type="presParOf" srcId="{69E3F09A-1E9C-47E0-BA94-8FFBB3CB04CA}" destId="{AF61D0DA-103C-4E3D-9BD4-D5BEF1F032B0}" srcOrd="9" destOrd="0" presId="urn:microsoft.com/office/officeart/2005/8/layout/list1"/>
    <dgm:cxn modelId="{644450DF-AA8D-4D3E-B39E-7514B61371A7}" type="presParOf" srcId="{69E3F09A-1E9C-47E0-BA94-8FFBB3CB04CA}" destId="{B7F5D6CA-4FF5-4BB5-8F16-13D82A3F724C}" srcOrd="10" destOrd="0" presId="urn:microsoft.com/office/officeart/2005/8/layout/list1"/>
    <dgm:cxn modelId="{02D23A78-5EC6-4F5E-8782-33922F89456A}" type="presParOf" srcId="{69E3F09A-1E9C-47E0-BA94-8FFBB3CB04CA}" destId="{C4A943B0-E1FB-43EF-B5FF-9F5CA64C2A44}" srcOrd="11" destOrd="0" presId="urn:microsoft.com/office/officeart/2005/8/layout/list1"/>
    <dgm:cxn modelId="{75C12D8E-02F0-410B-9330-5461C6128B56}" type="presParOf" srcId="{69E3F09A-1E9C-47E0-BA94-8FFBB3CB04CA}" destId="{06005E2E-BE11-4344-9768-55CEE7F8359C}" srcOrd="12" destOrd="0" presId="urn:microsoft.com/office/officeart/2005/8/layout/list1"/>
    <dgm:cxn modelId="{B5773139-D9D7-4C7D-B3CC-C4B4917C7081}" type="presParOf" srcId="{06005E2E-BE11-4344-9768-55CEE7F8359C}" destId="{2FB47D4F-4AA2-4691-A5B2-08FC61249E02}" srcOrd="0" destOrd="0" presId="urn:microsoft.com/office/officeart/2005/8/layout/list1"/>
    <dgm:cxn modelId="{99DCD3BB-D4AC-431E-8C72-C30966FC296D}" type="presParOf" srcId="{06005E2E-BE11-4344-9768-55CEE7F8359C}" destId="{907C939C-CFFB-42E5-A55D-D0594E4CC918}" srcOrd="1" destOrd="0" presId="urn:microsoft.com/office/officeart/2005/8/layout/list1"/>
    <dgm:cxn modelId="{6AB3AAB7-279B-44AF-81DD-2BE76844CA18}" type="presParOf" srcId="{69E3F09A-1E9C-47E0-BA94-8FFBB3CB04CA}" destId="{A4AF9101-32DB-4D7D-9759-6ED1AC644A96}" srcOrd="13" destOrd="0" presId="urn:microsoft.com/office/officeart/2005/8/layout/list1"/>
    <dgm:cxn modelId="{137B94A2-A5BD-4B1C-8C8C-CC9D9B9CFBE3}" type="presParOf" srcId="{69E3F09A-1E9C-47E0-BA94-8FFBB3CB04CA}" destId="{2D288A7C-FC89-44A5-A8F7-3BBA4F93FEC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503C146-8FDB-49C7-BBF4-3027F6A5AEE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US"/>
        </a:p>
      </dgm:t>
    </dgm:pt>
    <dgm:pt modelId="{C6888AD2-A795-4573-BCB7-A5BCE0517FF2}">
      <dgm:prSet phldrT="[Text]" custT="1"/>
      <dgm:spPr/>
      <dgm:t>
        <a:bodyPr/>
        <a:lstStyle/>
        <a:p>
          <a:r>
            <a:rPr lang="en-US" sz="3200" b="1" dirty="0">
              <a:latin typeface="+mj-lt"/>
            </a:rPr>
            <a:t>Availability of Abundant Resource</a:t>
          </a:r>
          <a:endParaRPr lang="en-US" sz="3200" dirty="0">
            <a:latin typeface="+mj-lt"/>
          </a:endParaRPr>
        </a:p>
      </dgm:t>
    </dgm:pt>
    <dgm:pt modelId="{7F5AB263-D3EC-41BF-A197-ABC885508076}" type="parTrans" cxnId="{D978F26A-8FC7-4BEE-95D6-80C075EA1EBE}">
      <dgm:prSet/>
      <dgm:spPr/>
      <dgm:t>
        <a:bodyPr/>
        <a:lstStyle/>
        <a:p>
          <a:endParaRPr lang="en-US" sz="3200">
            <a:latin typeface="+mj-lt"/>
          </a:endParaRPr>
        </a:p>
      </dgm:t>
    </dgm:pt>
    <dgm:pt modelId="{51C90555-25E9-46BF-AE99-5CA467A8E876}" type="sibTrans" cxnId="{D978F26A-8FC7-4BEE-95D6-80C075EA1EBE}">
      <dgm:prSet/>
      <dgm:spPr/>
      <dgm:t>
        <a:bodyPr/>
        <a:lstStyle/>
        <a:p>
          <a:endParaRPr lang="en-US" sz="3200">
            <a:latin typeface="+mj-lt"/>
          </a:endParaRPr>
        </a:p>
      </dgm:t>
    </dgm:pt>
    <dgm:pt modelId="{CEDAA894-9D7F-4FD1-8D30-9B6C9438F83B}">
      <dgm:prSet phldrT="[Text]" custT="1"/>
      <dgm:spPr/>
      <dgm:t>
        <a:bodyPr/>
        <a:lstStyle/>
        <a:p>
          <a:r>
            <a:rPr lang="en-US" sz="3200" b="1" dirty="0">
              <a:latin typeface="+mj-lt"/>
            </a:rPr>
            <a:t>Energy Security</a:t>
          </a:r>
          <a:endParaRPr lang="en-US" sz="3200" dirty="0">
            <a:latin typeface="+mj-lt"/>
          </a:endParaRPr>
        </a:p>
      </dgm:t>
    </dgm:pt>
    <dgm:pt modelId="{3C1BB346-68B0-4F5B-97D5-EC46ADB147A3}" type="parTrans" cxnId="{19F1815E-B8F2-41AB-9CDB-07C835E9C44E}">
      <dgm:prSet/>
      <dgm:spPr/>
      <dgm:t>
        <a:bodyPr/>
        <a:lstStyle/>
        <a:p>
          <a:endParaRPr lang="en-US" sz="3200">
            <a:latin typeface="+mj-lt"/>
          </a:endParaRPr>
        </a:p>
      </dgm:t>
    </dgm:pt>
    <dgm:pt modelId="{6B709A4B-6D77-46FB-B662-CE3EC7A46419}" type="sibTrans" cxnId="{19F1815E-B8F2-41AB-9CDB-07C835E9C44E}">
      <dgm:prSet/>
      <dgm:spPr/>
      <dgm:t>
        <a:bodyPr/>
        <a:lstStyle/>
        <a:p>
          <a:endParaRPr lang="en-US" sz="3200">
            <a:latin typeface="+mj-lt"/>
          </a:endParaRPr>
        </a:p>
      </dgm:t>
    </dgm:pt>
    <dgm:pt modelId="{2978F62D-9281-4F7F-8AB3-C9FA2A568C86}">
      <dgm:prSet phldrT="[Text]" custT="1"/>
      <dgm:spPr/>
      <dgm:t>
        <a:bodyPr/>
        <a:lstStyle/>
        <a:p>
          <a:r>
            <a:rPr lang="en-US" sz="3200" b="1" dirty="0">
              <a:latin typeface="+mj-lt"/>
            </a:rPr>
            <a:t>Meet Growing Energy Demand</a:t>
          </a:r>
          <a:endParaRPr lang="en-US" sz="3200" dirty="0">
            <a:latin typeface="+mj-lt"/>
          </a:endParaRPr>
        </a:p>
      </dgm:t>
    </dgm:pt>
    <dgm:pt modelId="{CDE7923D-3071-4970-863C-8B01485FEE1E}" type="parTrans" cxnId="{9C026C2A-DC04-4B74-8711-6AB144049142}">
      <dgm:prSet/>
      <dgm:spPr/>
      <dgm:t>
        <a:bodyPr/>
        <a:lstStyle/>
        <a:p>
          <a:endParaRPr lang="en-US" sz="3200">
            <a:latin typeface="+mj-lt"/>
          </a:endParaRPr>
        </a:p>
      </dgm:t>
    </dgm:pt>
    <dgm:pt modelId="{C9DB96ED-B1B6-4724-B3EE-AC4ADF369FB7}" type="sibTrans" cxnId="{9C026C2A-DC04-4B74-8711-6AB144049142}">
      <dgm:prSet/>
      <dgm:spPr/>
      <dgm:t>
        <a:bodyPr/>
        <a:lstStyle/>
        <a:p>
          <a:endParaRPr lang="en-US" sz="3200">
            <a:latin typeface="+mj-lt"/>
          </a:endParaRPr>
        </a:p>
      </dgm:t>
    </dgm:pt>
    <dgm:pt modelId="{5BF6D8B4-706C-4DF8-9AE8-DD1E37B4BE07}">
      <dgm:prSet custT="1"/>
      <dgm:spPr/>
      <dgm:t>
        <a:bodyPr/>
        <a:lstStyle/>
        <a:p>
          <a:r>
            <a:rPr lang="en-US" sz="3200" b="1" dirty="0">
              <a:latin typeface="+mj-lt"/>
            </a:rPr>
            <a:t>Efficiency</a:t>
          </a:r>
          <a:endParaRPr lang="en-US" sz="3200" dirty="0">
            <a:latin typeface="+mj-lt"/>
          </a:endParaRPr>
        </a:p>
      </dgm:t>
    </dgm:pt>
    <dgm:pt modelId="{17DE1A7E-1BA7-4D72-872F-0786F5ADB9E0}" type="parTrans" cxnId="{CD32DE8B-B88A-4B3C-8008-B7D442A5BD70}">
      <dgm:prSet/>
      <dgm:spPr/>
      <dgm:t>
        <a:bodyPr/>
        <a:lstStyle/>
        <a:p>
          <a:endParaRPr lang="en-US" sz="3200">
            <a:latin typeface="+mj-lt"/>
          </a:endParaRPr>
        </a:p>
      </dgm:t>
    </dgm:pt>
    <dgm:pt modelId="{D85D27D0-2625-4324-860B-FD5CF6BF0252}" type="sibTrans" cxnId="{CD32DE8B-B88A-4B3C-8008-B7D442A5BD70}">
      <dgm:prSet/>
      <dgm:spPr/>
      <dgm:t>
        <a:bodyPr/>
        <a:lstStyle/>
        <a:p>
          <a:endParaRPr lang="en-US" sz="3200">
            <a:latin typeface="+mj-lt"/>
          </a:endParaRPr>
        </a:p>
      </dgm:t>
    </dgm:pt>
    <dgm:pt modelId="{A7C98D3C-A9FC-4947-9BD6-A2E23DE6A40D}">
      <dgm:prSet custT="1"/>
      <dgm:spPr/>
      <dgm:t>
        <a:bodyPr/>
        <a:lstStyle/>
        <a:p>
          <a:r>
            <a:rPr lang="en-US" sz="3200" b="1" dirty="0">
              <a:latin typeface="+mj-lt"/>
            </a:rPr>
            <a:t>Improve Air Quality</a:t>
          </a:r>
          <a:endParaRPr lang="en-US" sz="3200" dirty="0">
            <a:latin typeface="+mj-lt"/>
          </a:endParaRPr>
        </a:p>
      </dgm:t>
    </dgm:pt>
    <dgm:pt modelId="{589FAA6A-C65B-461D-8D41-82C3F6C86401}" type="parTrans" cxnId="{F7E42E58-AD4C-40AC-A7CA-9B0BFAD3D3A4}">
      <dgm:prSet/>
      <dgm:spPr/>
      <dgm:t>
        <a:bodyPr/>
        <a:lstStyle/>
        <a:p>
          <a:endParaRPr lang="en-US" sz="3200">
            <a:latin typeface="+mj-lt"/>
          </a:endParaRPr>
        </a:p>
      </dgm:t>
    </dgm:pt>
    <dgm:pt modelId="{4728F1C7-8A7B-4227-AD44-88309AA1CF58}" type="sibTrans" cxnId="{F7E42E58-AD4C-40AC-A7CA-9B0BFAD3D3A4}">
      <dgm:prSet/>
      <dgm:spPr/>
      <dgm:t>
        <a:bodyPr/>
        <a:lstStyle/>
        <a:p>
          <a:endParaRPr lang="en-US" sz="3200">
            <a:latin typeface="+mj-lt"/>
          </a:endParaRPr>
        </a:p>
      </dgm:t>
    </dgm:pt>
    <dgm:pt modelId="{97C6F3D8-73D6-4A53-A8F0-9DBE97DE6CCD}">
      <dgm:prSet custT="1"/>
      <dgm:spPr/>
      <dgm:t>
        <a:bodyPr/>
        <a:lstStyle/>
        <a:p>
          <a:r>
            <a:rPr lang="en-US" sz="3200" b="1" dirty="0">
              <a:latin typeface="+mj-lt"/>
            </a:rPr>
            <a:t>Economics and Financial Stability</a:t>
          </a:r>
          <a:r>
            <a:rPr lang="en-US" sz="3200" dirty="0">
              <a:latin typeface="+mj-lt"/>
            </a:rPr>
            <a:t> </a:t>
          </a:r>
        </a:p>
      </dgm:t>
    </dgm:pt>
    <dgm:pt modelId="{3CB54AF4-2C0A-4B43-B52E-0F7AC48CDD95}" type="parTrans" cxnId="{A1D76B1B-955B-4FD7-BD5F-830B8EFD6E6A}">
      <dgm:prSet/>
      <dgm:spPr/>
      <dgm:t>
        <a:bodyPr/>
        <a:lstStyle/>
        <a:p>
          <a:endParaRPr lang="en-US" sz="3200">
            <a:latin typeface="+mj-lt"/>
          </a:endParaRPr>
        </a:p>
      </dgm:t>
    </dgm:pt>
    <dgm:pt modelId="{621078C9-FB8F-437C-9783-D3721B914BF3}" type="sibTrans" cxnId="{A1D76B1B-955B-4FD7-BD5F-830B8EFD6E6A}">
      <dgm:prSet/>
      <dgm:spPr/>
      <dgm:t>
        <a:bodyPr/>
        <a:lstStyle/>
        <a:p>
          <a:endParaRPr lang="en-US" sz="3200">
            <a:latin typeface="+mj-lt"/>
          </a:endParaRPr>
        </a:p>
      </dgm:t>
    </dgm:pt>
    <dgm:pt modelId="{CBFDC6CB-E65C-46E1-86D1-E3E7539D544E}" type="pres">
      <dgm:prSet presAssocID="{9503C146-8FDB-49C7-BBF4-3027F6A5AEE8}" presName="Name0" presStyleCnt="0">
        <dgm:presLayoutVars>
          <dgm:chMax val="7"/>
          <dgm:chPref val="7"/>
          <dgm:dir/>
        </dgm:presLayoutVars>
      </dgm:prSet>
      <dgm:spPr/>
    </dgm:pt>
    <dgm:pt modelId="{9778C6B7-E5BA-4BF3-A76E-32DE138B1834}" type="pres">
      <dgm:prSet presAssocID="{9503C146-8FDB-49C7-BBF4-3027F6A5AEE8}" presName="Name1" presStyleCnt="0"/>
      <dgm:spPr/>
    </dgm:pt>
    <dgm:pt modelId="{10EDB3AD-51CF-44A5-9CCC-60328214E70B}" type="pres">
      <dgm:prSet presAssocID="{9503C146-8FDB-49C7-BBF4-3027F6A5AEE8}" presName="cycle" presStyleCnt="0"/>
      <dgm:spPr/>
    </dgm:pt>
    <dgm:pt modelId="{B1CE8F6E-89AF-4321-BE0E-AA16FB949442}" type="pres">
      <dgm:prSet presAssocID="{9503C146-8FDB-49C7-BBF4-3027F6A5AEE8}" presName="srcNode" presStyleLbl="node1" presStyleIdx="0" presStyleCnt="6"/>
      <dgm:spPr/>
    </dgm:pt>
    <dgm:pt modelId="{E865E559-4160-49F8-86C5-7510BF3F4EC7}" type="pres">
      <dgm:prSet presAssocID="{9503C146-8FDB-49C7-BBF4-3027F6A5AEE8}" presName="conn" presStyleLbl="parChTrans1D2" presStyleIdx="0" presStyleCnt="1"/>
      <dgm:spPr/>
    </dgm:pt>
    <dgm:pt modelId="{0CF6B8C8-D764-4DBC-8AA4-F727BD78483A}" type="pres">
      <dgm:prSet presAssocID="{9503C146-8FDB-49C7-BBF4-3027F6A5AEE8}" presName="extraNode" presStyleLbl="node1" presStyleIdx="0" presStyleCnt="6"/>
      <dgm:spPr/>
    </dgm:pt>
    <dgm:pt modelId="{32D8441A-6CB2-452F-B1D4-F5D57A2750B0}" type="pres">
      <dgm:prSet presAssocID="{9503C146-8FDB-49C7-BBF4-3027F6A5AEE8}" presName="dstNode" presStyleLbl="node1" presStyleIdx="0" presStyleCnt="6"/>
      <dgm:spPr/>
    </dgm:pt>
    <dgm:pt modelId="{D25E7BCD-2105-419A-953B-849E6A46AEBD}" type="pres">
      <dgm:prSet presAssocID="{C6888AD2-A795-4573-BCB7-A5BCE0517FF2}" presName="text_1" presStyleLbl="node1" presStyleIdx="0" presStyleCnt="6">
        <dgm:presLayoutVars>
          <dgm:bulletEnabled val="1"/>
        </dgm:presLayoutVars>
      </dgm:prSet>
      <dgm:spPr/>
    </dgm:pt>
    <dgm:pt modelId="{E16F4AD1-8558-44C9-A944-87128A7785EB}" type="pres">
      <dgm:prSet presAssocID="{C6888AD2-A795-4573-BCB7-A5BCE0517FF2}" presName="accent_1" presStyleCnt="0"/>
      <dgm:spPr/>
    </dgm:pt>
    <dgm:pt modelId="{12F6D040-9D5F-4753-98CC-BCF5E6DDDD5F}" type="pres">
      <dgm:prSet presAssocID="{C6888AD2-A795-4573-BCB7-A5BCE0517FF2}" presName="accentRepeatNode" presStyleLbl="solidFgAcc1" presStyleIdx="0" presStyleCnt="6"/>
      <dgm:spPr/>
    </dgm:pt>
    <dgm:pt modelId="{00165D2D-3E3C-4D41-975F-389CF142AD50}" type="pres">
      <dgm:prSet presAssocID="{CEDAA894-9D7F-4FD1-8D30-9B6C9438F83B}" presName="text_2" presStyleLbl="node1" presStyleIdx="1" presStyleCnt="6">
        <dgm:presLayoutVars>
          <dgm:bulletEnabled val="1"/>
        </dgm:presLayoutVars>
      </dgm:prSet>
      <dgm:spPr/>
    </dgm:pt>
    <dgm:pt modelId="{9752ECEF-C680-40D4-AA85-D409B1C983D2}" type="pres">
      <dgm:prSet presAssocID="{CEDAA894-9D7F-4FD1-8D30-9B6C9438F83B}" presName="accent_2" presStyleCnt="0"/>
      <dgm:spPr/>
    </dgm:pt>
    <dgm:pt modelId="{BFFE1C36-BD82-4A60-BA73-4BCC9EFB6BBB}" type="pres">
      <dgm:prSet presAssocID="{CEDAA894-9D7F-4FD1-8D30-9B6C9438F83B}" presName="accentRepeatNode" presStyleLbl="solidFgAcc1" presStyleIdx="1" presStyleCnt="6"/>
      <dgm:spPr/>
    </dgm:pt>
    <dgm:pt modelId="{826CFD17-6A3D-4E6C-A5E1-D187FDAD044E}" type="pres">
      <dgm:prSet presAssocID="{5BF6D8B4-706C-4DF8-9AE8-DD1E37B4BE07}" presName="text_3" presStyleLbl="node1" presStyleIdx="2" presStyleCnt="6">
        <dgm:presLayoutVars>
          <dgm:bulletEnabled val="1"/>
        </dgm:presLayoutVars>
      </dgm:prSet>
      <dgm:spPr/>
    </dgm:pt>
    <dgm:pt modelId="{FE5DBC09-357D-49D4-B237-234517FBD298}" type="pres">
      <dgm:prSet presAssocID="{5BF6D8B4-706C-4DF8-9AE8-DD1E37B4BE07}" presName="accent_3" presStyleCnt="0"/>
      <dgm:spPr/>
    </dgm:pt>
    <dgm:pt modelId="{0B62C4B1-9B57-4174-9A4E-A5B7CDA175D1}" type="pres">
      <dgm:prSet presAssocID="{5BF6D8B4-706C-4DF8-9AE8-DD1E37B4BE07}" presName="accentRepeatNode" presStyleLbl="solidFgAcc1" presStyleIdx="2" presStyleCnt="6"/>
      <dgm:spPr/>
    </dgm:pt>
    <dgm:pt modelId="{E1413A42-82BE-4D93-A07B-4F1595336E27}" type="pres">
      <dgm:prSet presAssocID="{2978F62D-9281-4F7F-8AB3-C9FA2A568C86}" presName="text_4" presStyleLbl="node1" presStyleIdx="3" presStyleCnt="6" custScaleY="100431">
        <dgm:presLayoutVars>
          <dgm:bulletEnabled val="1"/>
        </dgm:presLayoutVars>
      </dgm:prSet>
      <dgm:spPr/>
    </dgm:pt>
    <dgm:pt modelId="{C87160F8-9D84-42BA-A92D-2CAA9C2C32B4}" type="pres">
      <dgm:prSet presAssocID="{2978F62D-9281-4F7F-8AB3-C9FA2A568C86}" presName="accent_4" presStyleCnt="0"/>
      <dgm:spPr/>
    </dgm:pt>
    <dgm:pt modelId="{D18169B1-C46D-4C8F-B0AB-DFF17CCE1F4F}" type="pres">
      <dgm:prSet presAssocID="{2978F62D-9281-4F7F-8AB3-C9FA2A568C86}" presName="accentRepeatNode" presStyleLbl="solidFgAcc1" presStyleIdx="3" presStyleCnt="6"/>
      <dgm:spPr/>
    </dgm:pt>
    <dgm:pt modelId="{64F17460-C6CB-44D2-A912-6CB218E579C5}" type="pres">
      <dgm:prSet presAssocID="{A7C98D3C-A9FC-4947-9BD6-A2E23DE6A40D}" presName="text_5" presStyleLbl="node1" presStyleIdx="4" presStyleCnt="6" custScaleY="100262">
        <dgm:presLayoutVars>
          <dgm:bulletEnabled val="1"/>
        </dgm:presLayoutVars>
      </dgm:prSet>
      <dgm:spPr/>
    </dgm:pt>
    <dgm:pt modelId="{4A85434A-E47A-43BA-9831-1249487D859C}" type="pres">
      <dgm:prSet presAssocID="{A7C98D3C-A9FC-4947-9BD6-A2E23DE6A40D}" presName="accent_5" presStyleCnt="0"/>
      <dgm:spPr/>
    </dgm:pt>
    <dgm:pt modelId="{BD660313-23B6-4EB2-A50E-6B6101A12AB2}" type="pres">
      <dgm:prSet presAssocID="{A7C98D3C-A9FC-4947-9BD6-A2E23DE6A40D}" presName="accentRepeatNode" presStyleLbl="solidFgAcc1" presStyleIdx="4" presStyleCnt="6"/>
      <dgm:spPr/>
    </dgm:pt>
    <dgm:pt modelId="{5C984649-43AB-4BEA-B22F-1CDE350F9BAB}" type="pres">
      <dgm:prSet presAssocID="{97C6F3D8-73D6-4A53-A8F0-9DBE97DE6CCD}" presName="text_6" presStyleLbl="node1" presStyleIdx="5" presStyleCnt="6">
        <dgm:presLayoutVars>
          <dgm:bulletEnabled val="1"/>
        </dgm:presLayoutVars>
      </dgm:prSet>
      <dgm:spPr/>
    </dgm:pt>
    <dgm:pt modelId="{794957C0-AB4A-44E1-9820-5E56B37C721B}" type="pres">
      <dgm:prSet presAssocID="{97C6F3D8-73D6-4A53-A8F0-9DBE97DE6CCD}" presName="accent_6" presStyleCnt="0"/>
      <dgm:spPr/>
    </dgm:pt>
    <dgm:pt modelId="{F1A7EED4-71D3-4CA3-95C7-7786E90C491D}" type="pres">
      <dgm:prSet presAssocID="{97C6F3D8-73D6-4A53-A8F0-9DBE97DE6CCD}" presName="accentRepeatNode" presStyleLbl="solidFgAcc1" presStyleIdx="5" presStyleCnt="6"/>
      <dgm:spPr/>
    </dgm:pt>
  </dgm:ptLst>
  <dgm:cxnLst>
    <dgm:cxn modelId="{EC641910-119D-4CE5-85C8-2B55F861A1A6}" type="presOf" srcId="{C6888AD2-A795-4573-BCB7-A5BCE0517FF2}" destId="{D25E7BCD-2105-419A-953B-849E6A46AEBD}" srcOrd="0" destOrd="0" presId="urn:microsoft.com/office/officeart/2008/layout/VerticalCurvedList"/>
    <dgm:cxn modelId="{A1D76B1B-955B-4FD7-BD5F-830B8EFD6E6A}" srcId="{9503C146-8FDB-49C7-BBF4-3027F6A5AEE8}" destId="{97C6F3D8-73D6-4A53-A8F0-9DBE97DE6CCD}" srcOrd="5" destOrd="0" parTransId="{3CB54AF4-2C0A-4B43-B52E-0F7AC48CDD95}" sibTransId="{621078C9-FB8F-437C-9783-D3721B914BF3}"/>
    <dgm:cxn modelId="{9C026C2A-DC04-4B74-8711-6AB144049142}" srcId="{9503C146-8FDB-49C7-BBF4-3027F6A5AEE8}" destId="{2978F62D-9281-4F7F-8AB3-C9FA2A568C86}" srcOrd="3" destOrd="0" parTransId="{CDE7923D-3071-4970-863C-8B01485FEE1E}" sibTransId="{C9DB96ED-B1B6-4724-B3EE-AC4ADF369FB7}"/>
    <dgm:cxn modelId="{B69F5E30-99BE-42AA-94C0-159CDEF4369D}" type="presOf" srcId="{A7C98D3C-A9FC-4947-9BD6-A2E23DE6A40D}" destId="{64F17460-C6CB-44D2-A912-6CB218E579C5}" srcOrd="0" destOrd="0" presId="urn:microsoft.com/office/officeart/2008/layout/VerticalCurvedList"/>
    <dgm:cxn modelId="{431DFC39-8C79-416A-A8BB-E9DF185EA4D5}" type="presOf" srcId="{97C6F3D8-73D6-4A53-A8F0-9DBE97DE6CCD}" destId="{5C984649-43AB-4BEA-B22F-1CDE350F9BAB}" srcOrd="0" destOrd="0" presId="urn:microsoft.com/office/officeart/2008/layout/VerticalCurvedList"/>
    <dgm:cxn modelId="{19F1815E-B8F2-41AB-9CDB-07C835E9C44E}" srcId="{9503C146-8FDB-49C7-BBF4-3027F6A5AEE8}" destId="{CEDAA894-9D7F-4FD1-8D30-9B6C9438F83B}" srcOrd="1" destOrd="0" parTransId="{3C1BB346-68B0-4F5B-97D5-EC46ADB147A3}" sibTransId="{6B709A4B-6D77-46FB-B662-CE3EC7A46419}"/>
    <dgm:cxn modelId="{E101BB60-3EBB-4A84-84BE-31FC0C77DBB0}" type="presOf" srcId="{2978F62D-9281-4F7F-8AB3-C9FA2A568C86}" destId="{E1413A42-82BE-4D93-A07B-4F1595336E27}" srcOrd="0" destOrd="0" presId="urn:microsoft.com/office/officeart/2008/layout/VerticalCurvedList"/>
    <dgm:cxn modelId="{D978F26A-8FC7-4BEE-95D6-80C075EA1EBE}" srcId="{9503C146-8FDB-49C7-BBF4-3027F6A5AEE8}" destId="{C6888AD2-A795-4573-BCB7-A5BCE0517FF2}" srcOrd="0" destOrd="0" parTransId="{7F5AB263-D3EC-41BF-A197-ABC885508076}" sibTransId="{51C90555-25E9-46BF-AE99-5CA467A8E876}"/>
    <dgm:cxn modelId="{B3545872-27A3-426C-80EF-D3116E19B0F6}" type="presOf" srcId="{5BF6D8B4-706C-4DF8-9AE8-DD1E37B4BE07}" destId="{826CFD17-6A3D-4E6C-A5E1-D187FDAD044E}" srcOrd="0" destOrd="0" presId="urn:microsoft.com/office/officeart/2008/layout/VerticalCurvedList"/>
    <dgm:cxn modelId="{F7E42E58-AD4C-40AC-A7CA-9B0BFAD3D3A4}" srcId="{9503C146-8FDB-49C7-BBF4-3027F6A5AEE8}" destId="{A7C98D3C-A9FC-4947-9BD6-A2E23DE6A40D}" srcOrd="4" destOrd="0" parTransId="{589FAA6A-C65B-461D-8D41-82C3F6C86401}" sibTransId="{4728F1C7-8A7B-4227-AD44-88309AA1CF58}"/>
    <dgm:cxn modelId="{CD32DE8B-B88A-4B3C-8008-B7D442A5BD70}" srcId="{9503C146-8FDB-49C7-BBF4-3027F6A5AEE8}" destId="{5BF6D8B4-706C-4DF8-9AE8-DD1E37B4BE07}" srcOrd="2" destOrd="0" parTransId="{17DE1A7E-1BA7-4D72-872F-0786F5ADB9E0}" sibTransId="{D85D27D0-2625-4324-860B-FD5CF6BF0252}"/>
    <dgm:cxn modelId="{DD70A7C0-1901-4BCA-9195-45A895517ABE}" type="presOf" srcId="{9503C146-8FDB-49C7-BBF4-3027F6A5AEE8}" destId="{CBFDC6CB-E65C-46E1-86D1-E3E7539D544E}" srcOrd="0" destOrd="0" presId="urn:microsoft.com/office/officeart/2008/layout/VerticalCurvedList"/>
    <dgm:cxn modelId="{CE9729C2-AE48-4B08-9A08-332764DDD931}" type="presOf" srcId="{CEDAA894-9D7F-4FD1-8D30-9B6C9438F83B}" destId="{00165D2D-3E3C-4D41-975F-389CF142AD50}" srcOrd="0" destOrd="0" presId="urn:microsoft.com/office/officeart/2008/layout/VerticalCurvedList"/>
    <dgm:cxn modelId="{509FD2CB-AAED-4A16-A3A5-827B8773E5F0}" type="presOf" srcId="{51C90555-25E9-46BF-AE99-5CA467A8E876}" destId="{E865E559-4160-49F8-86C5-7510BF3F4EC7}" srcOrd="0" destOrd="0" presId="urn:microsoft.com/office/officeart/2008/layout/VerticalCurvedList"/>
    <dgm:cxn modelId="{27568FD9-C88F-462C-A83B-DD2E63D11A8A}" type="presParOf" srcId="{CBFDC6CB-E65C-46E1-86D1-E3E7539D544E}" destId="{9778C6B7-E5BA-4BF3-A76E-32DE138B1834}" srcOrd="0" destOrd="0" presId="urn:microsoft.com/office/officeart/2008/layout/VerticalCurvedList"/>
    <dgm:cxn modelId="{6698A0A5-94C9-4383-8ECB-405928A4610F}" type="presParOf" srcId="{9778C6B7-E5BA-4BF3-A76E-32DE138B1834}" destId="{10EDB3AD-51CF-44A5-9CCC-60328214E70B}" srcOrd="0" destOrd="0" presId="urn:microsoft.com/office/officeart/2008/layout/VerticalCurvedList"/>
    <dgm:cxn modelId="{5005EB97-3594-40FB-A7A0-1C7989058A7E}" type="presParOf" srcId="{10EDB3AD-51CF-44A5-9CCC-60328214E70B}" destId="{B1CE8F6E-89AF-4321-BE0E-AA16FB949442}" srcOrd="0" destOrd="0" presId="urn:microsoft.com/office/officeart/2008/layout/VerticalCurvedList"/>
    <dgm:cxn modelId="{D81D0E8C-7AC8-4810-A23D-45C2CE802233}" type="presParOf" srcId="{10EDB3AD-51CF-44A5-9CCC-60328214E70B}" destId="{E865E559-4160-49F8-86C5-7510BF3F4EC7}" srcOrd="1" destOrd="0" presId="urn:microsoft.com/office/officeart/2008/layout/VerticalCurvedList"/>
    <dgm:cxn modelId="{61FCDF39-DA85-447F-8E46-22ED1E01A0AB}" type="presParOf" srcId="{10EDB3AD-51CF-44A5-9CCC-60328214E70B}" destId="{0CF6B8C8-D764-4DBC-8AA4-F727BD78483A}" srcOrd="2" destOrd="0" presId="urn:microsoft.com/office/officeart/2008/layout/VerticalCurvedList"/>
    <dgm:cxn modelId="{9EAF4E21-3D00-4A38-A33D-A482A2479295}" type="presParOf" srcId="{10EDB3AD-51CF-44A5-9CCC-60328214E70B}" destId="{32D8441A-6CB2-452F-B1D4-F5D57A2750B0}" srcOrd="3" destOrd="0" presId="urn:microsoft.com/office/officeart/2008/layout/VerticalCurvedList"/>
    <dgm:cxn modelId="{739BF67E-57BD-4D6A-A008-165FD5B6047F}" type="presParOf" srcId="{9778C6B7-E5BA-4BF3-A76E-32DE138B1834}" destId="{D25E7BCD-2105-419A-953B-849E6A46AEBD}" srcOrd="1" destOrd="0" presId="urn:microsoft.com/office/officeart/2008/layout/VerticalCurvedList"/>
    <dgm:cxn modelId="{021D3779-E47B-42FC-97DD-29A54B802A16}" type="presParOf" srcId="{9778C6B7-E5BA-4BF3-A76E-32DE138B1834}" destId="{E16F4AD1-8558-44C9-A944-87128A7785EB}" srcOrd="2" destOrd="0" presId="urn:microsoft.com/office/officeart/2008/layout/VerticalCurvedList"/>
    <dgm:cxn modelId="{7E3012E0-F60A-4B0A-B963-C868FCC364DE}" type="presParOf" srcId="{E16F4AD1-8558-44C9-A944-87128A7785EB}" destId="{12F6D040-9D5F-4753-98CC-BCF5E6DDDD5F}" srcOrd="0" destOrd="0" presId="urn:microsoft.com/office/officeart/2008/layout/VerticalCurvedList"/>
    <dgm:cxn modelId="{FF5EAE21-B3A2-41E7-AA1B-76505415A6BB}" type="presParOf" srcId="{9778C6B7-E5BA-4BF3-A76E-32DE138B1834}" destId="{00165D2D-3E3C-4D41-975F-389CF142AD50}" srcOrd="3" destOrd="0" presId="urn:microsoft.com/office/officeart/2008/layout/VerticalCurvedList"/>
    <dgm:cxn modelId="{494E12F5-7B77-48AD-9BB6-F9B6E52A8226}" type="presParOf" srcId="{9778C6B7-E5BA-4BF3-A76E-32DE138B1834}" destId="{9752ECEF-C680-40D4-AA85-D409B1C983D2}" srcOrd="4" destOrd="0" presId="urn:microsoft.com/office/officeart/2008/layout/VerticalCurvedList"/>
    <dgm:cxn modelId="{B973BE2F-9580-4D99-9316-F6CBE2B034ED}" type="presParOf" srcId="{9752ECEF-C680-40D4-AA85-D409B1C983D2}" destId="{BFFE1C36-BD82-4A60-BA73-4BCC9EFB6BBB}" srcOrd="0" destOrd="0" presId="urn:microsoft.com/office/officeart/2008/layout/VerticalCurvedList"/>
    <dgm:cxn modelId="{E891FF09-2433-4BD2-9176-2EFB6DA85D11}" type="presParOf" srcId="{9778C6B7-E5BA-4BF3-A76E-32DE138B1834}" destId="{826CFD17-6A3D-4E6C-A5E1-D187FDAD044E}" srcOrd="5" destOrd="0" presId="urn:microsoft.com/office/officeart/2008/layout/VerticalCurvedList"/>
    <dgm:cxn modelId="{2F8EA5E2-DEB2-455D-85B6-ECAC2F2A7AC2}" type="presParOf" srcId="{9778C6B7-E5BA-4BF3-A76E-32DE138B1834}" destId="{FE5DBC09-357D-49D4-B237-234517FBD298}" srcOrd="6" destOrd="0" presId="urn:microsoft.com/office/officeart/2008/layout/VerticalCurvedList"/>
    <dgm:cxn modelId="{195F519B-08AA-4ED0-AD43-02C4ED6454F5}" type="presParOf" srcId="{FE5DBC09-357D-49D4-B237-234517FBD298}" destId="{0B62C4B1-9B57-4174-9A4E-A5B7CDA175D1}" srcOrd="0" destOrd="0" presId="urn:microsoft.com/office/officeart/2008/layout/VerticalCurvedList"/>
    <dgm:cxn modelId="{15F4B2E5-2C47-41A9-A995-FE82E5A89812}" type="presParOf" srcId="{9778C6B7-E5BA-4BF3-A76E-32DE138B1834}" destId="{E1413A42-82BE-4D93-A07B-4F1595336E27}" srcOrd="7" destOrd="0" presId="urn:microsoft.com/office/officeart/2008/layout/VerticalCurvedList"/>
    <dgm:cxn modelId="{CA677502-7E5A-4DF3-A443-13A97B736DAC}" type="presParOf" srcId="{9778C6B7-E5BA-4BF3-A76E-32DE138B1834}" destId="{C87160F8-9D84-42BA-A92D-2CAA9C2C32B4}" srcOrd="8" destOrd="0" presId="urn:microsoft.com/office/officeart/2008/layout/VerticalCurvedList"/>
    <dgm:cxn modelId="{DC154FD6-7C1A-4E29-B731-739FBD0FC672}" type="presParOf" srcId="{C87160F8-9D84-42BA-A92D-2CAA9C2C32B4}" destId="{D18169B1-C46D-4C8F-B0AB-DFF17CCE1F4F}" srcOrd="0" destOrd="0" presId="urn:microsoft.com/office/officeart/2008/layout/VerticalCurvedList"/>
    <dgm:cxn modelId="{400E0E61-2398-4808-B7D2-07EB67A15CAE}" type="presParOf" srcId="{9778C6B7-E5BA-4BF3-A76E-32DE138B1834}" destId="{64F17460-C6CB-44D2-A912-6CB218E579C5}" srcOrd="9" destOrd="0" presId="urn:microsoft.com/office/officeart/2008/layout/VerticalCurvedList"/>
    <dgm:cxn modelId="{A6F2F78E-7868-4DDB-A4BF-B1A27604B9DB}" type="presParOf" srcId="{9778C6B7-E5BA-4BF3-A76E-32DE138B1834}" destId="{4A85434A-E47A-43BA-9831-1249487D859C}" srcOrd="10" destOrd="0" presId="urn:microsoft.com/office/officeart/2008/layout/VerticalCurvedList"/>
    <dgm:cxn modelId="{13DC9D0A-B998-4B5E-8FAA-2C21BD0951CD}" type="presParOf" srcId="{4A85434A-E47A-43BA-9831-1249487D859C}" destId="{BD660313-23B6-4EB2-A50E-6B6101A12AB2}" srcOrd="0" destOrd="0" presId="urn:microsoft.com/office/officeart/2008/layout/VerticalCurvedList"/>
    <dgm:cxn modelId="{1878C2E7-D33A-4F0F-A052-3BEC6804AB20}" type="presParOf" srcId="{9778C6B7-E5BA-4BF3-A76E-32DE138B1834}" destId="{5C984649-43AB-4BEA-B22F-1CDE350F9BAB}" srcOrd="11" destOrd="0" presId="urn:microsoft.com/office/officeart/2008/layout/VerticalCurvedList"/>
    <dgm:cxn modelId="{AF47B7BD-10C9-4263-8441-C8E7D1CB1000}" type="presParOf" srcId="{9778C6B7-E5BA-4BF3-A76E-32DE138B1834}" destId="{794957C0-AB4A-44E1-9820-5E56B37C721B}" srcOrd="12" destOrd="0" presId="urn:microsoft.com/office/officeart/2008/layout/VerticalCurvedList"/>
    <dgm:cxn modelId="{07CC6BEF-E63F-4FA6-AF90-36D9A20800F8}" type="presParOf" srcId="{794957C0-AB4A-44E1-9820-5E56B37C721B}" destId="{F1A7EED4-71D3-4CA3-95C7-7786E90C49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EAE91-6B5C-4856-A387-CE781AB30938}" type="doc">
      <dgm:prSet loTypeId="urn:microsoft.com/office/officeart/2009/3/layout/StepUpProcess" loCatId="process" qsTypeId="urn:microsoft.com/office/officeart/2005/8/quickstyle/simple1" qsCatId="simple" csTypeId="urn:microsoft.com/office/officeart/2005/8/colors/accent4_5" csCatId="accent4" phldr="1"/>
      <dgm:spPr/>
      <dgm:t>
        <a:bodyPr/>
        <a:lstStyle/>
        <a:p>
          <a:endParaRPr lang="en-US"/>
        </a:p>
      </dgm:t>
    </dgm:pt>
    <dgm:pt modelId="{2AD86BF3-8FB7-4903-A016-E3B2E9E49ACB}">
      <dgm:prSet phldrT="[Text]"/>
      <dgm:spPr/>
      <dgm:t>
        <a:bodyPr/>
        <a:lstStyle/>
        <a:p>
          <a:r>
            <a:rPr lang="en-US" dirty="0"/>
            <a:t>Municipal and School Solar Commitments</a:t>
          </a:r>
        </a:p>
      </dgm:t>
    </dgm:pt>
    <dgm:pt modelId="{D1DAE1D8-73B0-482C-8F5B-22D5594B01EB}" type="parTrans" cxnId="{23300CC1-0A05-448D-A464-4A883A75FE68}">
      <dgm:prSet/>
      <dgm:spPr/>
      <dgm:t>
        <a:bodyPr/>
        <a:lstStyle/>
        <a:p>
          <a:endParaRPr lang="en-US"/>
        </a:p>
      </dgm:t>
    </dgm:pt>
    <dgm:pt modelId="{BF43834E-3959-401C-8403-BDD0F8AB4857}" type="sibTrans" cxnId="{23300CC1-0A05-448D-A464-4A883A75FE68}">
      <dgm:prSet/>
      <dgm:spPr/>
      <dgm:t>
        <a:bodyPr/>
        <a:lstStyle/>
        <a:p>
          <a:endParaRPr lang="en-US"/>
        </a:p>
      </dgm:t>
    </dgm:pt>
    <dgm:pt modelId="{72CF4F45-CBC5-4CC1-BDA8-3564F82F0ECF}">
      <dgm:prSet phldrT="[Text]"/>
      <dgm:spPr/>
      <dgm:t>
        <a:bodyPr/>
        <a:lstStyle/>
        <a:p>
          <a:r>
            <a:rPr lang="en-US" dirty="0"/>
            <a:t>Large Solar Projects and Community Solar</a:t>
          </a:r>
        </a:p>
      </dgm:t>
    </dgm:pt>
    <dgm:pt modelId="{6F495571-18D1-4D8D-9682-2CD03A5BA6E0}" type="parTrans" cxnId="{AA60F355-01B4-4457-8639-AC3B98ACF32E}">
      <dgm:prSet/>
      <dgm:spPr/>
      <dgm:t>
        <a:bodyPr/>
        <a:lstStyle/>
        <a:p>
          <a:endParaRPr lang="en-US"/>
        </a:p>
      </dgm:t>
    </dgm:pt>
    <dgm:pt modelId="{9887E39D-84D7-4593-A5E5-D1B82B4AC043}" type="sibTrans" cxnId="{AA60F355-01B4-4457-8639-AC3B98ACF32E}">
      <dgm:prSet/>
      <dgm:spPr/>
      <dgm:t>
        <a:bodyPr/>
        <a:lstStyle/>
        <a:p>
          <a:endParaRPr lang="en-US"/>
        </a:p>
      </dgm:t>
    </dgm:pt>
    <dgm:pt modelId="{AA65A2EA-233D-4858-A536-EA2FBCA0BE68}">
      <dgm:prSet phldrT="[Text]"/>
      <dgm:spPr/>
      <dgm:t>
        <a:bodyPr/>
        <a:lstStyle/>
        <a:p>
          <a:r>
            <a:rPr lang="en-US" dirty="0"/>
            <a:t>Solarize Projects</a:t>
          </a:r>
        </a:p>
      </dgm:t>
    </dgm:pt>
    <dgm:pt modelId="{5EDB021E-1DB4-4014-A198-20CBED2FECCA}" type="parTrans" cxnId="{A5806EE8-4018-4B2D-9DCB-1762861FB3F3}">
      <dgm:prSet/>
      <dgm:spPr/>
      <dgm:t>
        <a:bodyPr/>
        <a:lstStyle/>
        <a:p>
          <a:endParaRPr lang="en-US"/>
        </a:p>
      </dgm:t>
    </dgm:pt>
    <dgm:pt modelId="{F03D0631-47F1-443C-B8D0-B52B9587A726}" type="sibTrans" cxnId="{A5806EE8-4018-4B2D-9DCB-1762861FB3F3}">
      <dgm:prSet/>
      <dgm:spPr/>
      <dgm:t>
        <a:bodyPr/>
        <a:lstStyle/>
        <a:p>
          <a:endParaRPr lang="en-US"/>
        </a:p>
      </dgm:t>
    </dgm:pt>
    <dgm:pt modelId="{E57CA1F0-3085-4093-900D-CED280C48DA2}" type="pres">
      <dgm:prSet presAssocID="{7E3EAE91-6B5C-4856-A387-CE781AB30938}" presName="rootnode" presStyleCnt="0">
        <dgm:presLayoutVars>
          <dgm:chMax/>
          <dgm:chPref/>
          <dgm:dir/>
          <dgm:animLvl val="lvl"/>
        </dgm:presLayoutVars>
      </dgm:prSet>
      <dgm:spPr/>
    </dgm:pt>
    <dgm:pt modelId="{79239432-FCBC-4F69-8509-3DFAAFC733D8}" type="pres">
      <dgm:prSet presAssocID="{2AD86BF3-8FB7-4903-A016-E3B2E9E49ACB}" presName="composite" presStyleCnt="0"/>
      <dgm:spPr/>
    </dgm:pt>
    <dgm:pt modelId="{AEA27CC1-C92E-42B3-A63A-AF7EF649D343}" type="pres">
      <dgm:prSet presAssocID="{2AD86BF3-8FB7-4903-A016-E3B2E9E49ACB}" presName="LShape" presStyleLbl="alignNode1" presStyleIdx="0" presStyleCnt="5"/>
      <dgm:spPr/>
    </dgm:pt>
    <dgm:pt modelId="{80DA6568-48C6-42D3-BFD9-998A2AAD3B13}" type="pres">
      <dgm:prSet presAssocID="{2AD86BF3-8FB7-4903-A016-E3B2E9E49ACB}" presName="ParentText" presStyleLbl="revTx" presStyleIdx="0" presStyleCnt="3">
        <dgm:presLayoutVars>
          <dgm:chMax val="0"/>
          <dgm:chPref val="0"/>
          <dgm:bulletEnabled val="1"/>
        </dgm:presLayoutVars>
      </dgm:prSet>
      <dgm:spPr/>
    </dgm:pt>
    <dgm:pt modelId="{B064D20E-821A-43F6-B8CA-AE5039B806DE}" type="pres">
      <dgm:prSet presAssocID="{2AD86BF3-8FB7-4903-A016-E3B2E9E49ACB}" presName="Triangle" presStyleLbl="alignNode1" presStyleIdx="1" presStyleCnt="5"/>
      <dgm:spPr/>
    </dgm:pt>
    <dgm:pt modelId="{6887EA78-1245-4CC6-AF9C-D049E62E1529}" type="pres">
      <dgm:prSet presAssocID="{BF43834E-3959-401C-8403-BDD0F8AB4857}" presName="sibTrans" presStyleCnt="0"/>
      <dgm:spPr/>
    </dgm:pt>
    <dgm:pt modelId="{033BB9BA-0AEA-4E9F-936B-F9EE1A40D7C4}" type="pres">
      <dgm:prSet presAssocID="{BF43834E-3959-401C-8403-BDD0F8AB4857}" presName="space" presStyleCnt="0"/>
      <dgm:spPr/>
    </dgm:pt>
    <dgm:pt modelId="{E40ABB69-05CD-4CA6-9DE3-DD768013FE54}" type="pres">
      <dgm:prSet presAssocID="{72CF4F45-CBC5-4CC1-BDA8-3564F82F0ECF}" presName="composite" presStyleCnt="0"/>
      <dgm:spPr/>
    </dgm:pt>
    <dgm:pt modelId="{ACF30B5D-7763-4E99-BBF0-428C1022C3A5}" type="pres">
      <dgm:prSet presAssocID="{72CF4F45-CBC5-4CC1-BDA8-3564F82F0ECF}" presName="LShape" presStyleLbl="alignNode1" presStyleIdx="2" presStyleCnt="5"/>
      <dgm:spPr/>
    </dgm:pt>
    <dgm:pt modelId="{E2834EE1-CD92-497D-ADC5-66341E3D2379}" type="pres">
      <dgm:prSet presAssocID="{72CF4F45-CBC5-4CC1-BDA8-3564F82F0ECF}" presName="ParentText" presStyleLbl="revTx" presStyleIdx="1" presStyleCnt="3">
        <dgm:presLayoutVars>
          <dgm:chMax val="0"/>
          <dgm:chPref val="0"/>
          <dgm:bulletEnabled val="1"/>
        </dgm:presLayoutVars>
      </dgm:prSet>
      <dgm:spPr/>
    </dgm:pt>
    <dgm:pt modelId="{A678AE40-295E-422C-B9FC-C1DA20F0DE76}" type="pres">
      <dgm:prSet presAssocID="{72CF4F45-CBC5-4CC1-BDA8-3564F82F0ECF}" presName="Triangle" presStyleLbl="alignNode1" presStyleIdx="3" presStyleCnt="5"/>
      <dgm:spPr/>
    </dgm:pt>
    <dgm:pt modelId="{F74165B4-5108-4CEC-AB6C-413AB408A432}" type="pres">
      <dgm:prSet presAssocID="{9887E39D-84D7-4593-A5E5-D1B82B4AC043}" presName="sibTrans" presStyleCnt="0"/>
      <dgm:spPr/>
    </dgm:pt>
    <dgm:pt modelId="{243B3D89-A740-4EE7-8EBA-E1E752CB17D6}" type="pres">
      <dgm:prSet presAssocID="{9887E39D-84D7-4593-A5E5-D1B82B4AC043}" presName="space" presStyleCnt="0"/>
      <dgm:spPr/>
    </dgm:pt>
    <dgm:pt modelId="{E447034B-8ED7-434C-9C58-2F77CC51898D}" type="pres">
      <dgm:prSet presAssocID="{AA65A2EA-233D-4858-A536-EA2FBCA0BE68}" presName="composite" presStyleCnt="0"/>
      <dgm:spPr/>
    </dgm:pt>
    <dgm:pt modelId="{FE7E38E8-E63A-4C26-AE2D-487E4288E731}" type="pres">
      <dgm:prSet presAssocID="{AA65A2EA-233D-4858-A536-EA2FBCA0BE68}" presName="LShape" presStyleLbl="alignNode1" presStyleIdx="4" presStyleCnt="5"/>
      <dgm:spPr/>
    </dgm:pt>
    <dgm:pt modelId="{40941432-E22A-4ED5-B0E4-F412F8072E62}" type="pres">
      <dgm:prSet presAssocID="{AA65A2EA-233D-4858-A536-EA2FBCA0BE68}" presName="ParentText" presStyleLbl="revTx" presStyleIdx="2" presStyleCnt="3">
        <dgm:presLayoutVars>
          <dgm:chMax val="0"/>
          <dgm:chPref val="0"/>
          <dgm:bulletEnabled val="1"/>
        </dgm:presLayoutVars>
      </dgm:prSet>
      <dgm:spPr/>
    </dgm:pt>
  </dgm:ptLst>
  <dgm:cxnLst>
    <dgm:cxn modelId="{1CEFFD00-7E0A-4F48-B0D1-12C5FB26C9AA}" type="presOf" srcId="{7E3EAE91-6B5C-4856-A387-CE781AB30938}" destId="{E57CA1F0-3085-4093-900D-CED280C48DA2}" srcOrd="0" destOrd="0" presId="urn:microsoft.com/office/officeart/2009/3/layout/StepUpProcess"/>
    <dgm:cxn modelId="{1E2F5627-19B0-41AB-9424-B1C3848650D1}" type="presOf" srcId="{72CF4F45-CBC5-4CC1-BDA8-3564F82F0ECF}" destId="{E2834EE1-CD92-497D-ADC5-66341E3D2379}" srcOrd="0" destOrd="0" presId="urn:microsoft.com/office/officeart/2009/3/layout/StepUpProcess"/>
    <dgm:cxn modelId="{25277F2F-D1A7-40F2-A33E-608DAA384D92}" type="presOf" srcId="{2AD86BF3-8FB7-4903-A016-E3B2E9E49ACB}" destId="{80DA6568-48C6-42D3-BFD9-998A2AAD3B13}" srcOrd="0" destOrd="0" presId="urn:microsoft.com/office/officeart/2009/3/layout/StepUpProcess"/>
    <dgm:cxn modelId="{AA60F355-01B4-4457-8639-AC3B98ACF32E}" srcId="{7E3EAE91-6B5C-4856-A387-CE781AB30938}" destId="{72CF4F45-CBC5-4CC1-BDA8-3564F82F0ECF}" srcOrd="1" destOrd="0" parTransId="{6F495571-18D1-4D8D-9682-2CD03A5BA6E0}" sibTransId="{9887E39D-84D7-4593-A5E5-D1B82B4AC043}"/>
    <dgm:cxn modelId="{23300CC1-0A05-448D-A464-4A883A75FE68}" srcId="{7E3EAE91-6B5C-4856-A387-CE781AB30938}" destId="{2AD86BF3-8FB7-4903-A016-E3B2E9E49ACB}" srcOrd="0" destOrd="0" parTransId="{D1DAE1D8-73B0-482C-8F5B-22D5594B01EB}" sibTransId="{BF43834E-3959-401C-8403-BDD0F8AB4857}"/>
    <dgm:cxn modelId="{A5806EE8-4018-4B2D-9DCB-1762861FB3F3}" srcId="{7E3EAE91-6B5C-4856-A387-CE781AB30938}" destId="{AA65A2EA-233D-4858-A536-EA2FBCA0BE68}" srcOrd="2" destOrd="0" parTransId="{5EDB021E-1DB4-4014-A198-20CBED2FECCA}" sibTransId="{F03D0631-47F1-443C-B8D0-B52B9587A726}"/>
    <dgm:cxn modelId="{83E0DAF8-3F5A-447C-B0BC-2FCD4DE84AA2}" type="presOf" srcId="{AA65A2EA-233D-4858-A536-EA2FBCA0BE68}" destId="{40941432-E22A-4ED5-B0E4-F412F8072E62}" srcOrd="0" destOrd="0" presId="urn:microsoft.com/office/officeart/2009/3/layout/StepUpProcess"/>
    <dgm:cxn modelId="{35784EE5-5198-4036-82DB-B3ED4AEB5547}" type="presParOf" srcId="{E57CA1F0-3085-4093-900D-CED280C48DA2}" destId="{79239432-FCBC-4F69-8509-3DFAAFC733D8}" srcOrd="0" destOrd="0" presId="urn:microsoft.com/office/officeart/2009/3/layout/StepUpProcess"/>
    <dgm:cxn modelId="{4D34FD2E-7024-4275-B803-8C5A13587016}" type="presParOf" srcId="{79239432-FCBC-4F69-8509-3DFAAFC733D8}" destId="{AEA27CC1-C92E-42B3-A63A-AF7EF649D343}" srcOrd="0" destOrd="0" presId="urn:microsoft.com/office/officeart/2009/3/layout/StepUpProcess"/>
    <dgm:cxn modelId="{653A509B-0B40-4316-BF04-084D2C50FC66}" type="presParOf" srcId="{79239432-FCBC-4F69-8509-3DFAAFC733D8}" destId="{80DA6568-48C6-42D3-BFD9-998A2AAD3B13}" srcOrd="1" destOrd="0" presId="urn:microsoft.com/office/officeart/2009/3/layout/StepUpProcess"/>
    <dgm:cxn modelId="{1A6A2B35-8ED4-41CC-A119-4009CCA874EA}" type="presParOf" srcId="{79239432-FCBC-4F69-8509-3DFAAFC733D8}" destId="{B064D20E-821A-43F6-B8CA-AE5039B806DE}" srcOrd="2" destOrd="0" presId="urn:microsoft.com/office/officeart/2009/3/layout/StepUpProcess"/>
    <dgm:cxn modelId="{BF751805-0410-4C42-9C08-73E69831B738}" type="presParOf" srcId="{E57CA1F0-3085-4093-900D-CED280C48DA2}" destId="{6887EA78-1245-4CC6-AF9C-D049E62E1529}" srcOrd="1" destOrd="0" presId="urn:microsoft.com/office/officeart/2009/3/layout/StepUpProcess"/>
    <dgm:cxn modelId="{F14CB914-2F1A-43DE-B951-C69F6FD4B4CD}" type="presParOf" srcId="{6887EA78-1245-4CC6-AF9C-D049E62E1529}" destId="{033BB9BA-0AEA-4E9F-936B-F9EE1A40D7C4}" srcOrd="0" destOrd="0" presId="urn:microsoft.com/office/officeart/2009/3/layout/StepUpProcess"/>
    <dgm:cxn modelId="{F483FF1E-CB78-490A-A4FC-07EFF485283E}" type="presParOf" srcId="{E57CA1F0-3085-4093-900D-CED280C48DA2}" destId="{E40ABB69-05CD-4CA6-9DE3-DD768013FE54}" srcOrd="2" destOrd="0" presId="urn:microsoft.com/office/officeart/2009/3/layout/StepUpProcess"/>
    <dgm:cxn modelId="{CC7B2699-8002-4CA7-AA06-68C2C618A665}" type="presParOf" srcId="{E40ABB69-05CD-4CA6-9DE3-DD768013FE54}" destId="{ACF30B5D-7763-4E99-BBF0-428C1022C3A5}" srcOrd="0" destOrd="0" presId="urn:microsoft.com/office/officeart/2009/3/layout/StepUpProcess"/>
    <dgm:cxn modelId="{A8F5C7E5-0F09-4B4C-9E3A-707839B1B733}" type="presParOf" srcId="{E40ABB69-05CD-4CA6-9DE3-DD768013FE54}" destId="{E2834EE1-CD92-497D-ADC5-66341E3D2379}" srcOrd="1" destOrd="0" presId="urn:microsoft.com/office/officeart/2009/3/layout/StepUpProcess"/>
    <dgm:cxn modelId="{555713AB-7492-4CA2-B715-37AC6A840191}" type="presParOf" srcId="{E40ABB69-05CD-4CA6-9DE3-DD768013FE54}" destId="{A678AE40-295E-422C-B9FC-C1DA20F0DE76}" srcOrd="2" destOrd="0" presId="urn:microsoft.com/office/officeart/2009/3/layout/StepUpProcess"/>
    <dgm:cxn modelId="{1184E0BB-1960-4ECF-B620-75CF617C238E}" type="presParOf" srcId="{E57CA1F0-3085-4093-900D-CED280C48DA2}" destId="{F74165B4-5108-4CEC-AB6C-413AB408A432}" srcOrd="3" destOrd="0" presId="urn:microsoft.com/office/officeart/2009/3/layout/StepUpProcess"/>
    <dgm:cxn modelId="{94E6AABF-09A0-4108-A26C-DC4B0BD2122C}" type="presParOf" srcId="{F74165B4-5108-4CEC-AB6C-413AB408A432}" destId="{243B3D89-A740-4EE7-8EBA-E1E752CB17D6}" srcOrd="0" destOrd="0" presId="urn:microsoft.com/office/officeart/2009/3/layout/StepUpProcess"/>
    <dgm:cxn modelId="{8B663B30-3C82-4413-BF65-565A959FB490}" type="presParOf" srcId="{E57CA1F0-3085-4093-900D-CED280C48DA2}" destId="{E447034B-8ED7-434C-9C58-2F77CC51898D}" srcOrd="4" destOrd="0" presId="urn:microsoft.com/office/officeart/2009/3/layout/StepUpProcess"/>
    <dgm:cxn modelId="{F68D83B9-9092-486C-8318-7B6DA7E6E5BF}" type="presParOf" srcId="{E447034B-8ED7-434C-9C58-2F77CC51898D}" destId="{FE7E38E8-E63A-4C26-AE2D-487E4288E731}" srcOrd="0" destOrd="0" presId="urn:microsoft.com/office/officeart/2009/3/layout/StepUpProcess"/>
    <dgm:cxn modelId="{EAA8EFE7-AFDF-4421-B84C-2CBA51EDEA99}" type="presParOf" srcId="{E447034B-8ED7-434C-9C58-2F77CC51898D}" destId="{40941432-E22A-4ED5-B0E4-F412F8072E6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FE608-FC32-4118-B1B6-DCE234732642}">
      <dsp:nvSpPr>
        <dsp:cNvPr id="0" name=""/>
        <dsp:cNvSpPr/>
      </dsp:nvSpPr>
      <dsp:spPr>
        <a:xfrm>
          <a:off x="0" y="444035"/>
          <a:ext cx="8299269" cy="7308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455C8-218C-4E05-BEAE-26D59ED17596}">
      <dsp:nvSpPr>
        <dsp:cNvPr id="0" name=""/>
        <dsp:cNvSpPr/>
      </dsp:nvSpPr>
      <dsp:spPr>
        <a:xfrm>
          <a:off x="414963" y="15995"/>
          <a:ext cx="5809488" cy="85608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585" tIns="0" rIns="219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75000"/>
                  <a:lumOff val="25000"/>
                </a:schemeClr>
              </a:solidFill>
              <a:latin typeface="+mj-lt"/>
            </a:rPr>
            <a:t>Texas: The State of Solar</a:t>
          </a:r>
        </a:p>
      </dsp:txBody>
      <dsp:txXfrm>
        <a:off x="456753" y="57785"/>
        <a:ext cx="5725908" cy="772500"/>
      </dsp:txXfrm>
    </dsp:sp>
    <dsp:sp modelId="{DCFF8BE6-D76C-4E98-BE49-77142F51252B}">
      <dsp:nvSpPr>
        <dsp:cNvPr id="0" name=""/>
        <dsp:cNvSpPr/>
      </dsp:nvSpPr>
      <dsp:spPr>
        <a:xfrm>
          <a:off x="0" y="1759475"/>
          <a:ext cx="8299269" cy="7308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C764D166-2D73-49F3-80A7-CE490BB5DAA8}">
      <dsp:nvSpPr>
        <dsp:cNvPr id="0" name=""/>
        <dsp:cNvSpPr/>
      </dsp:nvSpPr>
      <dsp:spPr>
        <a:xfrm>
          <a:off x="414963" y="1331435"/>
          <a:ext cx="5809488" cy="856080"/>
        </a:xfrm>
        <a:prstGeom prst="roundRect">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585" tIns="0" rIns="219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75000"/>
                  <a:lumOff val="25000"/>
                </a:schemeClr>
              </a:solidFill>
              <a:latin typeface="+mj-lt"/>
            </a:rPr>
            <a:t>Solar 101 Basics: Terminology and Equipment</a:t>
          </a:r>
        </a:p>
      </dsp:txBody>
      <dsp:txXfrm>
        <a:off x="456753" y="1373225"/>
        <a:ext cx="5725908" cy="772500"/>
      </dsp:txXfrm>
    </dsp:sp>
    <dsp:sp modelId="{B7F5D6CA-4FF5-4BB5-8F16-13D82A3F724C}">
      <dsp:nvSpPr>
        <dsp:cNvPr id="0" name=""/>
        <dsp:cNvSpPr/>
      </dsp:nvSpPr>
      <dsp:spPr>
        <a:xfrm>
          <a:off x="0" y="3074915"/>
          <a:ext cx="8299269" cy="7308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5D873182-50CD-49F5-85DB-7EBFDFFC921D}">
      <dsp:nvSpPr>
        <dsp:cNvPr id="0" name=""/>
        <dsp:cNvSpPr/>
      </dsp:nvSpPr>
      <dsp:spPr>
        <a:xfrm>
          <a:off x="414963" y="2646875"/>
          <a:ext cx="5809488" cy="856080"/>
        </a:xfrm>
        <a:prstGeom prst="roundRect">
          <a:avLst/>
        </a:prstGeom>
        <a:solidFill>
          <a:schemeClr val="accent4">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585" tIns="0" rIns="219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75000"/>
                  <a:lumOff val="25000"/>
                </a:schemeClr>
              </a:solidFill>
              <a:latin typeface="+mj-lt"/>
            </a:rPr>
            <a:t>Considering Installing a Solar Energy System? Now What?</a:t>
          </a:r>
        </a:p>
      </dsp:txBody>
      <dsp:txXfrm>
        <a:off x="456753" y="2688665"/>
        <a:ext cx="5725908" cy="772500"/>
      </dsp:txXfrm>
    </dsp:sp>
    <dsp:sp modelId="{2D288A7C-FC89-44A5-A8F7-3BBA4F93FECC}">
      <dsp:nvSpPr>
        <dsp:cNvPr id="0" name=""/>
        <dsp:cNvSpPr/>
      </dsp:nvSpPr>
      <dsp:spPr>
        <a:xfrm>
          <a:off x="0" y="4390355"/>
          <a:ext cx="8299269" cy="7308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 modelId="{907C939C-CFFB-42E5-A55D-D0594E4CC918}">
      <dsp:nvSpPr>
        <dsp:cNvPr id="0" name=""/>
        <dsp:cNvSpPr/>
      </dsp:nvSpPr>
      <dsp:spPr>
        <a:xfrm>
          <a:off x="414963" y="3962315"/>
          <a:ext cx="5809488" cy="856080"/>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585" tIns="0" rIns="219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75000"/>
                  <a:lumOff val="25000"/>
                </a:schemeClr>
              </a:solidFill>
              <a:latin typeface="+mj-lt"/>
            </a:rPr>
            <a:t>Solar Energy Resources</a:t>
          </a:r>
        </a:p>
      </dsp:txBody>
      <dsp:txXfrm>
        <a:off x="456753" y="4004105"/>
        <a:ext cx="5725908"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5E559-4160-49F8-86C5-7510BF3F4EC7}">
      <dsp:nvSpPr>
        <dsp:cNvPr id="0" name=""/>
        <dsp:cNvSpPr/>
      </dsp:nvSpPr>
      <dsp:spPr>
        <a:xfrm>
          <a:off x="-6544546" y="-1000891"/>
          <a:ext cx="7789525" cy="7789525"/>
        </a:xfrm>
        <a:prstGeom prst="blockArc">
          <a:avLst>
            <a:gd name="adj1" fmla="val 18900000"/>
            <a:gd name="adj2" fmla="val 2700000"/>
            <a:gd name="adj3" fmla="val 277"/>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E7BCD-2105-419A-953B-849E6A46AEBD}">
      <dsp:nvSpPr>
        <dsp:cNvPr id="0" name=""/>
        <dsp:cNvSpPr/>
      </dsp:nvSpPr>
      <dsp:spPr>
        <a:xfrm>
          <a:off x="463372" y="304782"/>
          <a:ext cx="7547200" cy="6093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Availability of Abundant Resource</a:t>
          </a:r>
          <a:endParaRPr lang="en-US" sz="3200" kern="1200" dirty="0">
            <a:latin typeface="+mj-lt"/>
          </a:endParaRPr>
        </a:p>
      </dsp:txBody>
      <dsp:txXfrm>
        <a:off x="463372" y="304782"/>
        <a:ext cx="7547200" cy="609333"/>
      </dsp:txXfrm>
    </dsp:sp>
    <dsp:sp modelId="{12F6D040-9D5F-4753-98CC-BCF5E6DDDD5F}">
      <dsp:nvSpPr>
        <dsp:cNvPr id="0" name=""/>
        <dsp:cNvSpPr/>
      </dsp:nvSpPr>
      <dsp:spPr>
        <a:xfrm>
          <a:off x="82539" y="228615"/>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65D2D-3E3C-4D41-975F-389CF142AD50}">
      <dsp:nvSpPr>
        <dsp:cNvPr id="0" name=""/>
        <dsp:cNvSpPr/>
      </dsp:nvSpPr>
      <dsp:spPr>
        <a:xfrm>
          <a:off x="964591" y="1218666"/>
          <a:ext cx="7045982" cy="6093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Energy Security</a:t>
          </a:r>
          <a:endParaRPr lang="en-US" sz="3200" kern="1200" dirty="0">
            <a:latin typeface="+mj-lt"/>
          </a:endParaRPr>
        </a:p>
      </dsp:txBody>
      <dsp:txXfrm>
        <a:off x="964591" y="1218666"/>
        <a:ext cx="7045982" cy="609333"/>
      </dsp:txXfrm>
    </dsp:sp>
    <dsp:sp modelId="{BFFE1C36-BD82-4A60-BA73-4BCC9EFB6BBB}">
      <dsp:nvSpPr>
        <dsp:cNvPr id="0" name=""/>
        <dsp:cNvSpPr/>
      </dsp:nvSpPr>
      <dsp:spPr>
        <a:xfrm>
          <a:off x="583757" y="1142500"/>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6CFD17-6A3D-4E6C-A5E1-D187FDAD044E}">
      <dsp:nvSpPr>
        <dsp:cNvPr id="0" name=""/>
        <dsp:cNvSpPr/>
      </dsp:nvSpPr>
      <dsp:spPr>
        <a:xfrm>
          <a:off x="1193785" y="2132551"/>
          <a:ext cx="6816787" cy="6093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Efficiency</a:t>
          </a:r>
          <a:endParaRPr lang="en-US" sz="3200" kern="1200" dirty="0">
            <a:latin typeface="+mj-lt"/>
          </a:endParaRPr>
        </a:p>
      </dsp:txBody>
      <dsp:txXfrm>
        <a:off x="1193785" y="2132551"/>
        <a:ext cx="6816787" cy="609333"/>
      </dsp:txXfrm>
    </dsp:sp>
    <dsp:sp modelId="{0B62C4B1-9B57-4174-9A4E-A5B7CDA175D1}">
      <dsp:nvSpPr>
        <dsp:cNvPr id="0" name=""/>
        <dsp:cNvSpPr/>
      </dsp:nvSpPr>
      <dsp:spPr>
        <a:xfrm>
          <a:off x="812952" y="2056384"/>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413A42-82BE-4D93-A07B-4F1595336E27}">
      <dsp:nvSpPr>
        <dsp:cNvPr id="0" name=""/>
        <dsp:cNvSpPr/>
      </dsp:nvSpPr>
      <dsp:spPr>
        <a:xfrm>
          <a:off x="1193785" y="3044543"/>
          <a:ext cx="6816787" cy="6119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Meet Growing Energy Demand</a:t>
          </a:r>
          <a:endParaRPr lang="en-US" sz="3200" kern="1200" dirty="0">
            <a:latin typeface="+mj-lt"/>
          </a:endParaRPr>
        </a:p>
      </dsp:txBody>
      <dsp:txXfrm>
        <a:off x="1193785" y="3044543"/>
        <a:ext cx="6816787" cy="611959"/>
      </dsp:txXfrm>
    </dsp:sp>
    <dsp:sp modelId="{D18169B1-C46D-4C8F-B0AB-DFF17CCE1F4F}">
      <dsp:nvSpPr>
        <dsp:cNvPr id="0" name=""/>
        <dsp:cNvSpPr/>
      </dsp:nvSpPr>
      <dsp:spPr>
        <a:xfrm>
          <a:off x="812952" y="2969690"/>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17460-C6CB-44D2-A912-6CB218E579C5}">
      <dsp:nvSpPr>
        <dsp:cNvPr id="0" name=""/>
        <dsp:cNvSpPr/>
      </dsp:nvSpPr>
      <dsp:spPr>
        <a:xfrm>
          <a:off x="964591" y="3958943"/>
          <a:ext cx="7045982" cy="6109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Improve Air Quality</a:t>
          </a:r>
          <a:endParaRPr lang="en-US" sz="3200" kern="1200" dirty="0">
            <a:latin typeface="+mj-lt"/>
          </a:endParaRPr>
        </a:p>
      </dsp:txBody>
      <dsp:txXfrm>
        <a:off x="964591" y="3958943"/>
        <a:ext cx="7045982" cy="610929"/>
      </dsp:txXfrm>
    </dsp:sp>
    <dsp:sp modelId="{BD660313-23B6-4EB2-A50E-6B6101A12AB2}">
      <dsp:nvSpPr>
        <dsp:cNvPr id="0" name=""/>
        <dsp:cNvSpPr/>
      </dsp:nvSpPr>
      <dsp:spPr>
        <a:xfrm>
          <a:off x="583757" y="3883574"/>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84649-43AB-4BEA-B22F-1CDE350F9BAB}">
      <dsp:nvSpPr>
        <dsp:cNvPr id="0" name=""/>
        <dsp:cNvSpPr/>
      </dsp:nvSpPr>
      <dsp:spPr>
        <a:xfrm>
          <a:off x="463372" y="4873626"/>
          <a:ext cx="7547200" cy="6093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65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Economics and Financial Stability</a:t>
          </a:r>
          <a:r>
            <a:rPr lang="en-US" sz="3200" kern="1200" dirty="0">
              <a:latin typeface="+mj-lt"/>
            </a:rPr>
            <a:t> </a:t>
          </a:r>
        </a:p>
      </dsp:txBody>
      <dsp:txXfrm>
        <a:off x="463372" y="4873626"/>
        <a:ext cx="7547200" cy="609333"/>
      </dsp:txXfrm>
    </dsp:sp>
    <dsp:sp modelId="{F1A7EED4-71D3-4CA3-95C7-7786E90C491D}">
      <dsp:nvSpPr>
        <dsp:cNvPr id="0" name=""/>
        <dsp:cNvSpPr/>
      </dsp:nvSpPr>
      <dsp:spPr>
        <a:xfrm>
          <a:off x="82539" y="4797459"/>
          <a:ext cx="761666" cy="761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27CC1-C92E-42B3-A63A-AF7EF649D343}">
      <dsp:nvSpPr>
        <dsp:cNvPr id="0" name=""/>
        <dsp:cNvSpPr/>
      </dsp:nvSpPr>
      <dsp:spPr>
        <a:xfrm rot="5400000">
          <a:off x="523564" y="897765"/>
          <a:ext cx="1549130" cy="2577718"/>
        </a:xfrm>
        <a:prstGeom prst="corner">
          <a:avLst>
            <a:gd name="adj1" fmla="val 16120"/>
            <a:gd name="adj2" fmla="val 16110"/>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A6568-48C6-42D3-BFD9-998A2AAD3B13}">
      <dsp:nvSpPr>
        <dsp:cNvPr id="0" name=""/>
        <dsp:cNvSpPr/>
      </dsp:nvSpPr>
      <dsp:spPr>
        <a:xfrm>
          <a:off x="264976" y="1667947"/>
          <a:ext cx="2327178" cy="203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Municipal and School Solar Commitments</a:t>
          </a:r>
        </a:p>
      </dsp:txBody>
      <dsp:txXfrm>
        <a:off x="264976" y="1667947"/>
        <a:ext cx="2327178" cy="2039908"/>
      </dsp:txXfrm>
    </dsp:sp>
    <dsp:sp modelId="{B064D20E-821A-43F6-B8CA-AE5039B806DE}">
      <dsp:nvSpPr>
        <dsp:cNvPr id="0" name=""/>
        <dsp:cNvSpPr/>
      </dsp:nvSpPr>
      <dsp:spPr>
        <a:xfrm>
          <a:off x="2153064" y="707990"/>
          <a:ext cx="439090" cy="439090"/>
        </a:xfrm>
        <a:prstGeom prst="triangle">
          <a:avLst>
            <a:gd name="adj" fmla="val 100000"/>
          </a:avLst>
        </a:prstGeom>
        <a:solidFill>
          <a:schemeClr val="accent4">
            <a:alpha val="90000"/>
            <a:hueOff val="0"/>
            <a:satOff val="0"/>
            <a:lumOff val="0"/>
            <a:alphaOff val="-10000"/>
          </a:schemeClr>
        </a:solidFill>
        <a:ln w="12700" cap="flat" cmpd="sng" algn="ctr">
          <a:solidFill>
            <a:schemeClr val="accent4">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30B5D-7763-4E99-BBF0-428C1022C3A5}">
      <dsp:nvSpPr>
        <dsp:cNvPr id="0" name=""/>
        <dsp:cNvSpPr/>
      </dsp:nvSpPr>
      <dsp:spPr>
        <a:xfrm rot="5400000">
          <a:off x="3372486" y="192796"/>
          <a:ext cx="1549130" cy="2577718"/>
        </a:xfrm>
        <a:prstGeom prst="corner">
          <a:avLst>
            <a:gd name="adj1" fmla="val 16120"/>
            <a:gd name="adj2" fmla="val 16110"/>
          </a:avLst>
        </a:prstGeom>
        <a:solidFill>
          <a:schemeClr val="accent4">
            <a:alpha val="90000"/>
            <a:hueOff val="0"/>
            <a:satOff val="0"/>
            <a:lumOff val="0"/>
            <a:alphaOff val="-2000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34EE1-CD92-497D-ADC5-66341E3D2379}">
      <dsp:nvSpPr>
        <dsp:cNvPr id="0" name=""/>
        <dsp:cNvSpPr/>
      </dsp:nvSpPr>
      <dsp:spPr>
        <a:xfrm>
          <a:off x="3113897" y="962979"/>
          <a:ext cx="2327178" cy="203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Large Solar Projects and Community Solar</a:t>
          </a:r>
        </a:p>
      </dsp:txBody>
      <dsp:txXfrm>
        <a:off x="3113897" y="962979"/>
        <a:ext cx="2327178" cy="2039908"/>
      </dsp:txXfrm>
    </dsp:sp>
    <dsp:sp modelId="{A678AE40-295E-422C-B9FC-C1DA20F0DE76}">
      <dsp:nvSpPr>
        <dsp:cNvPr id="0" name=""/>
        <dsp:cNvSpPr/>
      </dsp:nvSpPr>
      <dsp:spPr>
        <a:xfrm>
          <a:off x="5001986" y="3022"/>
          <a:ext cx="439090" cy="439090"/>
        </a:xfrm>
        <a:prstGeom prst="triangle">
          <a:avLst>
            <a:gd name="adj" fmla="val 100000"/>
          </a:avLst>
        </a:prstGeom>
        <a:solidFill>
          <a:schemeClr val="accent4">
            <a:alpha val="90000"/>
            <a:hueOff val="0"/>
            <a:satOff val="0"/>
            <a:lumOff val="0"/>
            <a:alphaOff val="-30000"/>
          </a:schemeClr>
        </a:solidFill>
        <a:ln w="12700" cap="flat" cmpd="sng" algn="ctr">
          <a:solidFill>
            <a:schemeClr val="accent4">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E38E8-E63A-4C26-AE2D-487E4288E731}">
      <dsp:nvSpPr>
        <dsp:cNvPr id="0" name=""/>
        <dsp:cNvSpPr/>
      </dsp:nvSpPr>
      <dsp:spPr>
        <a:xfrm rot="5400000">
          <a:off x="6221407" y="-512171"/>
          <a:ext cx="1549130" cy="2577718"/>
        </a:xfrm>
        <a:prstGeom prst="corner">
          <a:avLst>
            <a:gd name="adj1" fmla="val 16120"/>
            <a:gd name="adj2" fmla="val 16110"/>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41432-E22A-4ED5-B0E4-F412F8072E62}">
      <dsp:nvSpPr>
        <dsp:cNvPr id="0" name=""/>
        <dsp:cNvSpPr/>
      </dsp:nvSpPr>
      <dsp:spPr>
        <a:xfrm>
          <a:off x="5962819" y="258010"/>
          <a:ext cx="2327178" cy="203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Solarize Projects</a:t>
          </a:r>
        </a:p>
      </dsp:txBody>
      <dsp:txXfrm>
        <a:off x="5962819" y="258010"/>
        <a:ext cx="2327178" cy="20399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E3AF2-4AA7-4440-BAAF-0B777D9B5593}" type="datetimeFigureOut">
              <a:rPr lang="en-US" smtClean="0"/>
              <a:t>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C5D96-9652-44C2-AD95-A7742FA9F902}" type="slidenum">
              <a:rPr lang="en-US" smtClean="0"/>
              <a:t>‹#›</a:t>
            </a:fld>
            <a:endParaRPr lang="en-US" dirty="0"/>
          </a:p>
        </p:txBody>
      </p:sp>
    </p:spTree>
    <p:extLst>
      <p:ext uri="{BB962C8B-B14F-4D97-AF65-F5344CB8AC3E}">
        <p14:creationId xmlns:p14="http://schemas.microsoft.com/office/powerpoint/2010/main" val="290212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owertochoose.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owertochoose.org/en-us/Content/Resource/Selling-Renewable-Pow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Welcome everyone.</a:t>
            </a:r>
          </a:p>
          <a:p>
            <a:endParaRPr lang="en-US" dirty="0"/>
          </a:p>
          <a:p>
            <a:r>
              <a:rPr lang="en-US" dirty="0"/>
              <a:t>[Audience</a:t>
            </a:r>
            <a:r>
              <a:rPr lang="en-US" baseline="0" dirty="0"/>
              <a:t> Engagement: Consider doing a show of hands to show what percent of the audience has experience with Solar Energy systems. Or ask the audience a question about whether anyone has any systems installed or has considered installing a system on their home or business.]</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a:t>
            </a:fld>
            <a:endParaRPr lang="en-US" dirty="0"/>
          </a:p>
        </p:txBody>
      </p:sp>
    </p:spTree>
    <p:extLst>
      <p:ext uri="{BB962C8B-B14F-4D97-AF65-F5344CB8AC3E}">
        <p14:creationId xmlns:p14="http://schemas.microsoft.com/office/powerpoint/2010/main" val="372295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evaluating</a:t>
            </a:r>
            <a:r>
              <a:rPr lang="en-US" baseline="0" dirty="0"/>
              <a:t> solar energy systems, it is important to have a basic understanding of the terminology. This will assist you with having conversations with potential installers and make you an informed customer so that you know what to ask about, what equipment will be needed as part of the installation on your home or business, and prepare you for evaluating the return on investment from your system.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10</a:t>
            </a:fld>
            <a:endParaRPr lang="en-US" dirty="0"/>
          </a:p>
        </p:txBody>
      </p:sp>
    </p:spTree>
    <p:extLst>
      <p:ext uri="{BB962C8B-B14F-4D97-AF65-F5344CB8AC3E}">
        <p14:creationId xmlns:p14="http://schemas.microsoft.com/office/powerpoint/2010/main" val="35862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[Click through each definition]</a:t>
            </a:r>
          </a:p>
        </p:txBody>
      </p:sp>
      <p:sp>
        <p:nvSpPr>
          <p:cNvPr id="4" name="Slide Number Placeholder 3"/>
          <p:cNvSpPr>
            <a:spLocks noGrp="1"/>
          </p:cNvSpPr>
          <p:nvPr>
            <p:ph type="sldNum" sz="quarter" idx="10"/>
          </p:nvPr>
        </p:nvSpPr>
        <p:spPr/>
        <p:txBody>
          <a:bodyPr/>
          <a:lstStyle/>
          <a:p>
            <a:fld id="{876C5D96-9652-44C2-AD95-A7742FA9F902}" type="slidenum">
              <a:rPr lang="en-US" smtClean="0"/>
              <a:t>11</a:t>
            </a:fld>
            <a:endParaRPr lang="en-US" dirty="0"/>
          </a:p>
        </p:txBody>
      </p:sp>
    </p:spTree>
    <p:extLst>
      <p:ext uri="{BB962C8B-B14F-4D97-AF65-F5344CB8AC3E}">
        <p14:creationId xmlns:p14="http://schemas.microsoft.com/office/powerpoint/2010/main" val="300770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through each definition]</a:t>
            </a:r>
          </a:p>
          <a:p>
            <a:r>
              <a:rPr lang="en-US" dirty="0"/>
              <a:t>Several of these</a:t>
            </a:r>
            <a:r>
              <a:rPr lang="en-US" baseline="0" dirty="0"/>
              <a:t> terms will be address later in the Financing section of this presentation.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12</a:t>
            </a:fld>
            <a:endParaRPr lang="en-US" dirty="0"/>
          </a:p>
        </p:txBody>
      </p:sp>
    </p:spTree>
    <p:extLst>
      <p:ext uri="{BB962C8B-B14F-4D97-AF65-F5344CB8AC3E}">
        <p14:creationId xmlns:p14="http://schemas.microsoft.com/office/powerpoint/2010/main" val="156452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a:t>
            </a:r>
            <a:r>
              <a:rPr lang="en-US" baseline="0" dirty="0"/>
              <a:t> Solar cell is the basic component that converts sunlight into electricity. </a:t>
            </a:r>
          </a:p>
          <a:p>
            <a:pPr marL="171450" indent="-171450">
              <a:buFont typeface="Arial" panose="020B0604020202020204" pitchFamily="34" charset="0"/>
              <a:buChar char="•"/>
            </a:pPr>
            <a:r>
              <a:rPr lang="en-US" dirty="0">
                <a:effectLst/>
              </a:rPr>
              <a:t>Photovoltaic systems, composed of solar cells, are able to convert sunlight directly into electricity. This, as described by the U.S. Department of Energy (DOE), is because PV cells are electricity-producing devices made of semiconductor materials. Simply put, a solar panel works by allowing photons, or particles of light, to knock electrons free from atoms, generating a flow of electricity. </a:t>
            </a:r>
          </a:p>
          <a:p>
            <a:pPr marL="171450" indent="-171450">
              <a:buFont typeface="Arial" panose="020B0604020202020204" pitchFamily="34" charset="0"/>
              <a:buChar char="•"/>
            </a:pPr>
            <a:r>
              <a:rPr lang="en-US" baseline="0" dirty="0"/>
              <a:t>When you have lots of solar cells connected together in one unit, they form a solar module. And when you have more than one solar modules, a solar Array is formed.  A typical solar module or panel is 5 ½ feet by 3 ¼ feet (for a typical residential installation).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Are Solar Panels Heavy? </a:t>
            </a:r>
            <a:r>
              <a:rPr lang="en-US" baseline="0" dirty="0"/>
              <a:t>No. </a:t>
            </a:r>
            <a:r>
              <a:rPr lang="en-US" dirty="0">
                <a:effectLst/>
              </a:rPr>
              <a:t>They only LOOK heavy due to the aluminum frame. A 250 watt solar panel (typical size as of the date of this FAQ) weighs approximately 40 lbs. A 2,500 watt “array” - including the mounting rack - will add approximately 2.5 pounds per square foot to the roof. </a:t>
            </a:r>
          </a:p>
          <a:p>
            <a:pPr marL="0" indent="0">
              <a:buFont typeface="Arial" panose="020B0604020202020204" pitchFamily="34" charset="0"/>
              <a:buNone/>
            </a:pPr>
            <a:endParaRPr lang="en-US" dirty="0">
              <a:effectLst/>
            </a:endParaRPr>
          </a:p>
          <a:p>
            <a:r>
              <a:rPr lang="en-US" b="1" dirty="0">
                <a:effectLst/>
              </a:rPr>
              <a:t>Does homeowners' insurance cover solar panels?</a:t>
            </a:r>
          </a:p>
          <a:p>
            <a:r>
              <a:rPr lang="en-US" dirty="0">
                <a:effectLst/>
              </a:rPr>
              <a:t>Often, yes. Some companies will not however. The homeowner will need to ask their insurance company. If the insurance company you’re with doesn’t cover solar panels, and you want to add them to your home, shop around for a different insurance company. </a:t>
            </a:r>
          </a:p>
          <a:p>
            <a:pPr algn="l" eaLnBrk="1" hangingPunct="1">
              <a:buSzPct val="100000"/>
              <a:buFont typeface="Arial" panose="020B0604020202020204" pitchFamily="34" charset="0"/>
              <a:buChar char="☼"/>
            </a:pPr>
            <a:r>
              <a:rPr lang="en-US" altLang="en-US" sz="1200" dirty="0"/>
              <a:t>Many insurance companies offer coverage.</a:t>
            </a:r>
          </a:p>
          <a:p>
            <a:pPr algn="l" eaLnBrk="1" hangingPunct="1">
              <a:buSzPct val="100000"/>
              <a:buFont typeface="Arial" panose="020B0604020202020204" pitchFamily="34" charset="0"/>
              <a:buChar char="☼"/>
            </a:pPr>
            <a:r>
              <a:rPr lang="en-US" altLang="en-US" sz="1200" dirty="0"/>
              <a:t>Check with your insurance company before you install!</a:t>
            </a:r>
          </a:p>
          <a:p>
            <a:r>
              <a:rPr lang="en-US" altLang="en-US" sz="1200" dirty="0"/>
              <a:t>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9057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Most solar cells are either a black</a:t>
            </a:r>
            <a:r>
              <a:rPr lang="en-US" baseline="0" dirty="0"/>
              <a:t> color or a blue color. The major difference is the manufacturing of the cells and the way the silica crystals grow. The Polycrystalline Cell (bluish cell) is a little less efficient than the black, Monocrystalline cell. </a:t>
            </a:r>
          </a:p>
          <a:p>
            <a:endParaRPr lang="en-US" baseline="0" dirty="0"/>
          </a:p>
          <a:p>
            <a:r>
              <a:rPr lang="en-US" baseline="0" dirty="0"/>
              <a:t>There are also some thin film products on the market that can be colored brown to gray colors. These products are made from different types of materials. These thin films can be used for multiple applications.</a:t>
            </a:r>
          </a:p>
          <a:p>
            <a:endParaRPr lang="en-US" baseline="0" dirty="0"/>
          </a:p>
          <a:p>
            <a:r>
              <a:rPr lang="en-US" dirty="0">
                <a:effectLst/>
              </a:rPr>
              <a:t>Solar cells must absorb as much light as possible. Changing their color would require a different mix of metals, substantially reducing their energy output (it’s been tried). Cells are black, gray, or very dark blue because they absorb most of the light.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9993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components</a:t>
            </a:r>
            <a:r>
              <a:rPr lang="en-US" baseline="0" dirty="0"/>
              <a:t> make up a solar module. </a:t>
            </a:r>
          </a:p>
          <a:p>
            <a:endParaRPr lang="en-US" baseline="0" dirty="0">
              <a:effectLst/>
            </a:endParaRPr>
          </a:p>
          <a:p>
            <a:r>
              <a:rPr lang="en-US" b="1" baseline="0" dirty="0">
                <a:effectLst/>
              </a:rPr>
              <a:t>Will hail damage my solar panels? </a:t>
            </a:r>
            <a:r>
              <a:rPr lang="en-US" dirty="0">
                <a:effectLst/>
              </a:rPr>
              <a:t>Most solar panels use low-iron tempered glass and are designed to withstand hail that is 25 mm (1 inch) at 80 km/h (50 mph). If you live in a hail-prone area, you should ask your contractor or the solar panel manufacturer for their hail impact test data. </a:t>
            </a:r>
            <a:endParaRPr lang="en-US" baseline="0" dirty="0"/>
          </a:p>
          <a:p>
            <a:endParaRPr lang="en-US" baseline="0" dirty="0"/>
          </a:p>
          <a:p>
            <a:r>
              <a:rPr lang="en-US" b="1" dirty="0">
                <a:effectLst/>
              </a:rPr>
              <a:t>How long do solar panels last? </a:t>
            </a:r>
            <a:r>
              <a:rPr lang="en-US" dirty="0">
                <a:effectLst/>
              </a:rPr>
              <a:t>Almost all panels are guaranteed to last between 25 and 30 years; and some are able to produce electricity for much longer! Properly installed solar panels should require little maintenance, making for an excellent return on investment. To note, the inverter (converting DC current to AC current) will need to be replaced after 10 to 15 years.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15</a:t>
            </a:fld>
            <a:endParaRPr lang="en-US" dirty="0"/>
          </a:p>
        </p:txBody>
      </p:sp>
    </p:spTree>
    <p:extLst>
      <p:ext uri="{BB962C8B-B14F-4D97-AF65-F5344CB8AC3E}">
        <p14:creationId xmlns:p14="http://schemas.microsoft.com/office/powerpoint/2010/main" val="10767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If the power grid goes down, will I still have electricity?</a:t>
            </a:r>
          </a:p>
          <a:p>
            <a:r>
              <a:rPr lang="en-US" dirty="0">
                <a:effectLst/>
              </a:rPr>
              <a:t>Most of the time, no, but it depends.</a:t>
            </a:r>
            <a:r>
              <a:rPr lang="en-US" baseline="0" dirty="0">
                <a:effectLst/>
              </a:rPr>
              <a:t>  If your system is </a:t>
            </a:r>
            <a:r>
              <a:rPr lang="en-US" dirty="0">
                <a:effectLst/>
              </a:rPr>
              <a:t>connected to the grid,</a:t>
            </a:r>
            <a:r>
              <a:rPr lang="en-US" baseline="0" dirty="0">
                <a:effectLst/>
              </a:rPr>
              <a:t> it</a:t>
            </a:r>
            <a:r>
              <a:rPr lang="en-US" dirty="0">
                <a:effectLst/>
              </a:rPr>
              <a:t> will shut down to protect your electric provider's linemen. If you happen to have a battery backup system, the power would come</a:t>
            </a:r>
            <a:r>
              <a:rPr lang="en-US" baseline="0" dirty="0">
                <a:effectLst/>
              </a:rPr>
              <a:t> back on after a brief outage and would continue to provide electricity until the storage is depleted.  </a:t>
            </a:r>
            <a:r>
              <a:rPr lang="en-US" dirty="0">
                <a:effectLst/>
              </a:rPr>
              <a:t>On the other hand, if your home is off-grid, you will not be impacted if the power grid is compromised. You can learn more from the Texas Solar Energy Society. </a:t>
            </a:r>
          </a:p>
          <a:p>
            <a:endParaRPr lang="en-US" b="1" dirty="0">
              <a:effectLst/>
            </a:endParaRPr>
          </a:p>
          <a:p>
            <a:r>
              <a:rPr lang="en-US" b="1" dirty="0">
                <a:effectLst/>
              </a:rPr>
              <a:t>What is Net</a:t>
            </a:r>
            <a:r>
              <a:rPr lang="en-US" b="1" baseline="0" dirty="0">
                <a:effectLst/>
              </a:rPr>
              <a:t> Metering?</a:t>
            </a:r>
            <a:r>
              <a:rPr lang="en-US" baseline="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 some places around the country, utility companies offer net metering, which means solar owners earn money from their electricity provider if their installation generates more electricity than they can immediately use. In these cases, the excess power flows back to the utility grid, and utility companies will pay or give credit for this excess. Net Metering is also known as Solar Buyback. </a:t>
            </a:r>
            <a:endParaRPr lang="en-US" dirty="0"/>
          </a:p>
          <a:p>
            <a:endParaRPr lang="en-US" dirty="0">
              <a:effectLst/>
            </a:endParaRPr>
          </a:p>
          <a:p>
            <a:r>
              <a:rPr lang="en-US" dirty="0">
                <a:effectLst/>
              </a:rPr>
              <a:t>Texas does not require that</a:t>
            </a:r>
            <a:r>
              <a:rPr lang="en-US" baseline="0" dirty="0">
                <a:effectLst/>
              </a:rPr>
              <a:t> utilities offer net metering, so this choice is up to the retail electric provider (or muni/coop utility).  </a:t>
            </a:r>
            <a:r>
              <a:rPr lang="en-US" dirty="0">
                <a:effectLst/>
              </a:rPr>
              <a:t>Check with your electricity provider to see if a net metering or buy-back option is available to you.  You can also search on www.powertochoose.org, we will</a:t>
            </a:r>
            <a:r>
              <a:rPr lang="en-US" baseline="0" dirty="0">
                <a:effectLst/>
              </a:rPr>
              <a:t> discuss more on this coming up.</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16</a:t>
            </a:fld>
            <a:endParaRPr lang="en-US" dirty="0"/>
          </a:p>
        </p:txBody>
      </p:sp>
    </p:spTree>
    <p:extLst>
      <p:ext uri="{BB962C8B-B14F-4D97-AF65-F5344CB8AC3E}">
        <p14:creationId xmlns:p14="http://schemas.microsoft.com/office/powerpoint/2010/main" val="395803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So you are considering installing</a:t>
            </a:r>
            <a:r>
              <a:rPr lang="en-US" b="1" baseline="0" dirty="0">
                <a:effectLst/>
              </a:rPr>
              <a:t> solar</a:t>
            </a:r>
            <a:r>
              <a:rPr lang="en-US" b="1" dirty="0">
                <a:effectLst/>
              </a:rPr>
              <a:t>, how can you get started?</a:t>
            </a:r>
          </a:p>
          <a:p>
            <a:r>
              <a:rPr lang="en-US" dirty="0">
                <a:effectLst/>
              </a:rPr>
              <a:t>The first steps to take are to educate yourself on the basics of solar energy systems and costs; and to determine whether solar is workable for your home or business. Helpful resources can be found at the gosolartexas.org, which provides an introduction to solar basics, tools for determining if solar is right for your property, discussion of financing options, information on permitting and inspections, and suggestions</a:t>
            </a:r>
            <a:r>
              <a:rPr lang="en-US" baseline="0" dirty="0">
                <a:effectLst/>
              </a:rPr>
              <a:t> on finding </a:t>
            </a:r>
            <a:r>
              <a:rPr lang="en-US" dirty="0">
                <a:effectLst/>
              </a:rPr>
              <a:t>certified installers.</a:t>
            </a:r>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17</a:t>
            </a:fld>
            <a:endParaRPr lang="en-US" dirty="0"/>
          </a:p>
        </p:txBody>
      </p:sp>
    </p:spTree>
    <p:extLst>
      <p:ext uri="{BB962C8B-B14F-4D97-AF65-F5344CB8AC3E}">
        <p14:creationId xmlns:p14="http://schemas.microsoft.com/office/powerpoint/2010/main" val="2960644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Gosolartexas.org website is a great clearinghouse of information. This is a good first stop for Home Owners, business owners, local governments, and other audiences.  Most people want to know </a:t>
            </a:r>
            <a:r>
              <a:rPr lang="en-US" altLang="en-US" sz="1200" b="1" dirty="0"/>
              <a:t>What percentage of my total electrical costs will the PV system cover? </a:t>
            </a:r>
            <a:r>
              <a:rPr lang="en-US" altLang="en-US" sz="1200" b="0" dirty="0"/>
              <a:t>and</a:t>
            </a:r>
            <a:r>
              <a:rPr lang="en-US" altLang="en-US" sz="1200" b="1" dirty="0"/>
              <a:t> How much electricity does a PV system generate? </a:t>
            </a:r>
            <a:r>
              <a:rPr lang="en-US" altLang="en-US" sz="1200" b="0" dirty="0"/>
              <a:t>The</a:t>
            </a:r>
            <a:r>
              <a:rPr lang="en-US" altLang="en-US" sz="1200" b="0" baseline="0" dirty="0"/>
              <a:t> answer to these questions depends on s</a:t>
            </a:r>
            <a:r>
              <a:rPr lang="en-US" altLang="en-US" sz="1200" dirty="0"/>
              <a:t>everal variables that</a:t>
            </a:r>
            <a:r>
              <a:rPr lang="en-US" altLang="en-US" sz="1200" baseline="0" dirty="0"/>
              <a:t> </a:t>
            </a:r>
            <a:r>
              <a:rPr lang="en-US" altLang="en-US" sz="1200" dirty="0"/>
              <a:t>must be considered to estimate the annual energy produced by a PV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algn="l" eaLnBrk="1" hangingPunct="1"/>
            <a:r>
              <a:rPr lang="en-US" altLang="en-US" sz="1200" dirty="0"/>
              <a:t>	1. How much energy do you consume?</a:t>
            </a:r>
            <a:br>
              <a:rPr lang="en-US" altLang="en-US" sz="1200" dirty="0"/>
            </a:br>
            <a:r>
              <a:rPr lang="en-US" altLang="en-US" sz="1200" dirty="0"/>
              <a:t>	2. Where is the system located?</a:t>
            </a:r>
          </a:p>
          <a:p>
            <a:pPr algn="l" eaLnBrk="1" hangingPunct="1"/>
            <a:r>
              <a:rPr lang="en-US" altLang="en-US" sz="1200" dirty="0"/>
              <a:t>	3. How large is the system?</a:t>
            </a:r>
          </a:p>
          <a:p>
            <a:pPr algn="l" eaLnBrk="1" hangingPunct="1"/>
            <a:r>
              <a:rPr lang="en-US" altLang="en-US" sz="1200" dirty="0"/>
              <a:t>	4. What direction does it face?</a:t>
            </a:r>
          </a:p>
          <a:p>
            <a:pPr algn="l" eaLnBrk="1" hangingPunct="1"/>
            <a:r>
              <a:rPr lang="en-US" altLang="en-US" sz="1200" dirty="0"/>
              <a:t>	5. At what angle is it tilted?</a:t>
            </a:r>
          </a:p>
          <a:p>
            <a:pPr algn="l" eaLnBrk="1" hangingPunct="1"/>
            <a:r>
              <a:rPr lang="en-US" altLang="en-US" sz="1200" dirty="0"/>
              <a:t>	6. Are there any shade sources that reduce output?</a:t>
            </a:r>
          </a:p>
          <a:p>
            <a:pPr algn="l" eaLnBrk="1" hangingPunct="1"/>
            <a:endParaRPr lang="en-US" altLang="en-US" sz="1200" dirty="0"/>
          </a:p>
          <a:p>
            <a:pPr algn="l" eaLnBrk="1" hangingPunct="1"/>
            <a:r>
              <a:rPr lang="en-US" altLang="en-US" dirty="0"/>
              <a:t>These .. plus a free on-line program called "PV Watts" will allow you estimate the amount of energy and its approximate value.</a:t>
            </a:r>
          </a:p>
          <a:p>
            <a:pPr algn="l" eaLnBrk="1" hangingPunct="1"/>
            <a:endParaRPr lang="en-US" altLang="en-US" dirty="0"/>
          </a:p>
          <a:p>
            <a:pPr algn="l" eaLnBrk="1" hangingPunct="1"/>
            <a:r>
              <a:rPr lang="en-US" altLang="en-US" dirty="0"/>
              <a:t>The next few slides</a:t>
            </a:r>
            <a:r>
              <a:rPr lang="en-US" altLang="en-US" baseline="0" dirty="0"/>
              <a:t> walks you through the most basic information and potential resources a customer can use to begin to estimate the answers to these questions.</a:t>
            </a:r>
            <a:endParaRPr lang="en-US" altLang="en-US" dirty="0"/>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18</a:t>
            </a:fld>
            <a:endParaRPr lang="en-US" dirty="0"/>
          </a:p>
        </p:txBody>
      </p:sp>
    </p:spTree>
    <p:extLst>
      <p:ext uri="{BB962C8B-B14F-4D97-AF65-F5344CB8AC3E}">
        <p14:creationId xmlns:p14="http://schemas.microsoft.com/office/powerpoint/2010/main" val="326403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You</a:t>
            </a:r>
            <a:r>
              <a:rPr lang="en-US" b="0" baseline="0" dirty="0">
                <a:effectLst/>
              </a:rPr>
              <a:t> are already well on your way to becoming educated on solar energy systems. Many additional resources for other audiences, FAQs, videos, and case studies are available at gosolartexas.org. </a:t>
            </a:r>
          </a:p>
          <a:p>
            <a:endParaRPr lang="en-US" b="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lumMod val="75000"/>
                    <a:lumOff val="25000"/>
                  </a:schemeClr>
                </a:solidFill>
                <a:latin typeface="+mn-lt"/>
                <a:ea typeface="+mn-ea"/>
                <a:cs typeface="+mn-cs"/>
              </a:rPr>
              <a:t>Slide 28 also has links to a number of additional resources used in this presentation in addition to others</a:t>
            </a:r>
          </a:p>
          <a:p>
            <a:endParaRPr lang="en-US" b="1" baseline="0" dirty="0">
              <a:effectLst/>
            </a:endParaRPr>
          </a:p>
          <a:p>
            <a:r>
              <a:rPr lang="en-US" b="1" baseline="0" dirty="0">
                <a:effectLst/>
              </a:rPr>
              <a:t>Determining whether your home or business is ready for solar is the next step we will focus on. </a:t>
            </a:r>
            <a:endParaRPr lang="en-US" b="1" dirty="0">
              <a:effectLst/>
            </a:endParaRPr>
          </a:p>
        </p:txBody>
      </p:sp>
      <p:sp>
        <p:nvSpPr>
          <p:cNvPr id="4" name="Slide Number Placeholder 3"/>
          <p:cNvSpPr>
            <a:spLocks noGrp="1"/>
          </p:cNvSpPr>
          <p:nvPr>
            <p:ph type="sldNum" sz="quarter" idx="10"/>
          </p:nvPr>
        </p:nvSpPr>
        <p:spPr/>
        <p:txBody>
          <a:bodyPr/>
          <a:lstStyle/>
          <a:p>
            <a:fld id="{876C5D96-9652-44C2-AD95-A7742FA9F902}" type="slidenum">
              <a:rPr lang="en-US" smtClean="0"/>
              <a:t>19</a:t>
            </a:fld>
            <a:endParaRPr lang="en-US" dirty="0"/>
          </a:p>
        </p:txBody>
      </p:sp>
    </p:spTree>
    <p:extLst>
      <p:ext uri="{BB962C8B-B14F-4D97-AF65-F5344CB8AC3E}">
        <p14:creationId xmlns:p14="http://schemas.microsoft.com/office/powerpoint/2010/main" val="152987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Today we are going to talk about a variety of topics </a:t>
            </a:r>
            <a:r>
              <a:rPr lang="en-US" baseline="0" dirty="0"/>
              <a:t>including (click through the list of agenda items).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a:t>
            </a:fld>
            <a:endParaRPr lang="en-US" dirty="0"/>
          </a:p>
        </p:txBody>
      </p:sp>
    </p:spTree>
    <p:extLst>
      <p:ext uri="{BB962C8B-B14F-4D97-AF65-F5344CB8AC3E}">
        <p14:creationId xmlns:p14="http://schemas.microsoft.com/office/powerpoint/2010/main" val="307896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effectLst/>
              </a:rPr>
              <a:t>How should I prepare my home/business for solar?</a:t>
            </a:r>
          </a:p>
          <a:p>
            <a:r>
              <a:rPr lang="en-US" dirty="0">
                <a:effectLst/>
              </a:rPr>
              <a:t>There are two main things to consider when preparing your home for solar: 1) the condition of your roof, and 2) the energy efficiency of your home. </a:t>
            </a:r>
          </a:p>
          <a:p>
            <a:pPr marL="171450" indent="-171450">
              <a:buFont typeface="Arial" panose="020B0604020202020204" pitchFamily="34" charset="0"/>
              <a:buChar char="•"/>
            </a:pPr>
            <a:r>
              <a:rPr lang="en-US" dirty="0">
                <a:effectLst/>
              </a:rPr>
              <a:t>First, before installing solar panels, you'll want to ensure that your roof is in good condition and have it inspected by a professional roof contractor. Roof contractors will consider the roof age, roofing materials, ventilation, and whether there are visible signs of damage. Most reputable roofing contractors provide free estimates, so this should not incur an additional cost. </a:t>
            </a:r>
          </a:p>
          <a:p>
            <a:pPr marL="171450" indent="-171450">
              <a:buFont typeface="Arial" panose="020B0604020202020204" pitchFamily="34" charset="0"/>
              <a:buChar char="•"/>
            </a:pPr>
            <a:r>
              <a:rPr lang="en-US" dirty="0">
                <a:effectLst/>
              </a:rPr>
              <a:t>Second, you can maximize the benefits of solar by making your home as energy efficient as possible. For instance, you can weatherize your home and replace old inefficient appliances with Energy Star models. Learn more about home energy efficiency from the U.S. Department of Energy. </a:t>
            </a:r>
          </a:p>
          <a:p>
            <a:pPr marL="171450" indent="-171450">
              <a:buFont typeface="Arial" panose="020B0604020202020204" pitchFamily="34" charset="0"/>
              <a:buChar char="•"/>
            </a:pPr>
            <a:endParaRPr lang="en-US" dirty="0">
              <a:effectLst/>
            </a:endParaRPr>
          </a:p>
          <a:p>
            <a:pPr marL="0" indent="0">
              <a:buFont typeface="Arial" panose="020B0604020202020204" pitchFamily="34" charset="0"/>
              <a:buNone/>
            </a:pPr>
            <a:r>
              <a:rPr lang="en-US" dirty="0">
                <a:effectLst/>
              </a:rPr>
              <a:t>Once you have ensured</a:t>
            </a:r>
            <a:r>
              <a:rPr lang="en-US" baseline="0" dirty="0">
                <a:effectLst/>
              </a:rPr>
              <a:t> your roof is in good condition and your home is as energy efficient as possible, there are a few considerations that will impact whether your home/business is suitable for solar and the return on investment (ROI) of a solar installation. </a:t>
            </a:r>
          </a:p>
          <a:p>
            <a:pPr marL="171450" indent="-171450">
              <a:buFont typeface="Arial" panose="020B0604020202020204" pitchFamily="34" charset="0"/>
              <a:buChar char="•"/>
            </a:pPr>
            <a:r>
              <a:rPr lang="en-US" baseline="0" dirty="0">
                <a:effectLst/>
              </a:rPr>
              <a:t>First, the orientation of your home or business is very important. A south or southwest facing roof that receives ample sunlight is the ideal location for solar panels. This will provide the maximum generation. </a:t>
            </a:r>
          </a:p>
          <a:p>
            <a:pPr marL="171450" indent="-171450">
              <a:buFont typeface="Arial" panose="020B0604020202020204" pitchFamily="34" charset="0"/>
              <a:buChar char="•"/>
            </a:pPr>
            <a:r>
              <a:rPr lang="en-US" baseline="0" dirty="0">
                <a:effectLst/>
              </a:rPr>
              <a:t>Second, you will want to review your current electricity consumption over the course of a year and determine the size of a system you will need – it’s important to not oversize your system. You need to determine your annual </a:t>
            </a:r>
            <a:r>
              <a:rPr lang="en-US" baseline="0" dirty="0" err="1">
                <a:effectLst/>
              </a:rPr>
              <a:t>electricy</a:t>
            </a:r>
            <a:r>
              <a:rPr lang="en-US" baseline="0" dirty="0">
                <a:effectLst/>
              </a:rPr>
              <a:t> usage in kWh.</a:t>
            </a:r>
          </a:p>
          <a:p>
            <a:pPr marL="171450" indent="-171450">
              <a:buFont typeface="Arial" panose="020B0604020202020204" pitchFamily="34" charset="0"/>
              <a:buChar char="•"/>
            </a:pPr>
            <a:r>
              <a:rPr lang="en-US" baseline="0" dirty="0">
                <a:effectLst/>
              </a:rPr>
              <a:t>Third, evaluate what financial incentives are currently available for you to take advantage of (covered on the next few slides)</a:t>
            </a:r>
          </a:p>
          <a:p>
            <a:pPr marL="171450" indent="-171450">
              <a:buFont typeface="Arial" panose="020B0604020202020204" pitchFamily="34" charset="0"/>
              <a:buChar char="•"/>
            </a:pPr>
            <a:r>
              <a:rPr lang="en-US" dirty="0">
                <a:effectLst/>
              </a:rPr>
              <a:t>Fourth, evaluate</a:t>
            </a:r>
            <a:r>
              <a:rPr lang="en-US" baseline="0" dirty="0">
                <a:effectLst/>
              </a:rPr>
              <a:t> what Retail Electric Provider (REP) you have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Retail Electric Provider considerations</a:t>
            </a:r>
            <a:r>
              <a:rPr lang="en-US" sz="1200" i="0" kern="1200" dirty="0">
                <a:solidFill>
                  <a:schemeClr val="tx1"/>
                </a:solidFill>
                <a:effectLst/>
                <a:latin typeface="+mn-lt"/>
                <a:ea typeface="+mn-ea"/>
                <a:cs typeface="+mn-cs"/>
              </a:rPr>
              <a:t>: If you have or are going to have a PV solar system installed, it is recommended that you evaluate electricity rate plans that compensate you for electricity sent back to the grid. The current </a:t>
            </a:r>
            <a:r>
              <a:rPr lang="en-US" sz="1200" i="0" kern="1200" dirty="0" err="1">
                <a:solidFill>
                  <a:schemeClr val="tx1"/>
                </a:solidFill>
                <a:effectLst/>
                <a:latin typeface="+mn-lt"/>
                <a:ea typeface="+mn-ea"/>
                <a:cs typeface="+mn-cs"/>
              </a:rPr>
              <a:t>PowerToChoose</a:t>
            </a:r>
            <a:r>
              <a:rPr lang="en-US" sz="1200" i="0" kern="1200" dirty="0">
                <a:solidFill>
                  <a:schemeClr val="tx1"/>
                </a:solidFill>
                <a:effectLst/>
                <a:latin typeface="+mn-lt"/>
                <a:ea typeface="+mn-ea"/>
                <a:cs typeface="+mn-cs"/>
              </a:rPr>
              <a:t> website (</a:t>
            </a:r>
            <a:r>
              <a:rPr lang="en-US" sz="1200" i="0" u="none" strike="noStrike" kern="1200" dirty="0">
                <a:solidFill>
                  <a:schemeClr val="tx1"/>
                </a:solidFill>
                <a:effectLst/>
                <a:latin typeface="+mn-lt"/>
                <a:ea typeface="+mn-ea"/>
                <a:cs typeface="+mn-cs"/>
                <a:hlinkClick r:id="rId3"/>
              </a:rPr>
              <a:t>www.powertochoose.org</a:t>
            </a:r>
            <a:r>
              <a:rPr lang="en-US" sz="1200" i="0" kern="1200" dirty="0">
                <a:solidFill>
                  <a:schemeClr val="tx1"/>
                </a:solidFill>
                <a:effectLst/>
                <a:latin typeface="+mn-lt"/>
                <a:ea typeface="+mn-ea"/>
                <a:cs typeface="+mn-cs"/>
              </a:rPr>
              <a:t>) offers a separate search for renewable energy buyback plans here - </a:t>
            </a:r>
            <a:r>
              <a:rPr lang="en-US" sz="1200" i="0" u="none" strike="noStrike" kern="1200" dirty="0">
                <a:solidFill>
                  <a:schemeClr val="tx1"/>
                </a:solidFill>
                <a:effectLst/>
                <a:latin typeface="+mn-lt"/>
                <a:ea typeface="+mn-ea"/>
                <a:cs typeface="+mn-cs"/>
                <a:hlinkClick r:id="rId4"/>
              </a:rPr>
              <a:t>http://powertochoose.org/en-us/Content/Resource/Selling-Renewable-Power</a:t>
            </a:r>
            <a:r>
              <a:rPr lang="en-US" sz="1200" i="0" u="none" strike="noStrike" kern="1200" baseline="0" dirty="0">
                <a:solidFill>
                  <a:schemeClr val="tx1"/>
                </a:solidFill>
                <a:effectLst/>
                <a:latin typeface="+mn-lt"/>
                <a:ea typeface="+mn-ea"/>
                <a:cs typeface="+mn-cs"/>
              </a:rPr>
              <a:t> (or from the main home page, select “Renewable Power” in the bottom menu to navigate here).</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20</a:t>
            </a:fld>
            <a:endParaRPr lang="en-US" dirty="0"/>
          </a:p>
        </p:txBody>
      </p:sp>
    </p:spTree>
    <p:extLst>
      <p:ext uri="{BB962C8B-B14F-4D97-AF65-F5344CB8AC3E}">
        <p14:creationId xmlns:p14="http://schemas.microsoft.com/office/powerpoint/2010/main" val="58811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The cost of a solar installation depends on multiple factors: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How you plan to finance the installation—cash, loan, or lease;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How much electricity you use;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The size of the installation; 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effectLst/>
              </a:rPr>
              <a:t>What incentives are available to you.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 recent years, the cost of solar power has dropped significantly (73% since 2006), largely due to federal and state incentives. That being said, solar installations can involve a sizable upfront financial commitment. On average the cost of solar installations range from $15k to $29k for a system sized between 4kW and 8kW (the average size of a residential solar system in the US is 5 kWh). This will include the cost of all components- solar panels, panel mounts, inverter-- and labor associated with installation. Typical payback periods, or the amount of time required to recover your cash outlay, range from 4 to 10 years. To learn more about local incentives, visit our financing page or the comprehensive Database of State Incentives for Renewable &amp; Efficiency (DSIRE)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Your first step will be to calculate what the return</a:t>
            </a:r>
            <a:r>
              <a:rPr lang="en-US" b="1" baseline="0" dirty="0">
                <a:effectLst/>
              </a:rPr>
              <a:t> on Investment, or ROI, would be on the installation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through bullets on slide as desired]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21</a:t>
            </a:fld>
            <a:endParaRPr lang="en-US" dirty="0"/>
          </a:p>
        </p:txBody>
      </p:sp>
    </p:spTree>
    <p:extLst>
      <p:ext uri="{BB962C8B-B14F-4D97-AF65-F5344CB8AC3E}">
        <p14:creationId xmlns:p14="http://schemas.microsoft.com/office/powerpoint/2010/main" val="49787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The second step when looking</a:t>
            </a:r>
            <a:r>
              <a:rPr lang="en-US" b="1" baseline="0" dirty="0"/>
              <a:t> into how to finance a system, is to evaluate payment options</a:t>
            </a:r>
          </a:p>
          <a:p>
            <a:endParaRPr lang="en-US" baseline="0" dirty="0"/>
          </a:p>
          <a:p>
            <a:r>
              <a:rPr lang="en-US" baseline="0" dirty="0"/>
              <a:t>[Go through bullets on slide as desired, next slide more fully walks through the difference between purchase, lease, and power purchase agreement ]</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22</a:t>
            </a:fld>
            <a:endParaRPr lang="en-US" dirty="0"/>
          </a:p>
        </p:txBody>
      </p:sp>
    </p:spTree>
    <p:extLst>
      <p:ext uri="{BB962C8B-B14F-4D97-AF65-F5344CB8AC3E}">
        <p14:creationId xmlns:p14="http://schemas.microsoft.com/office/powerpoint/2010/main" val="375398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approaches to financing a system: through purchase,</a:t>
            </a:r>
            <a:r>
              <a:rPr lang="en-US" baseline="0" dirty="0"/>
              <a:t> lease, or a power purchase agreement. </a:t>
            </a:r>
          </a:p>
          <a:p>
            <a:endParaRPr lang="en-US" baseline="0" dirty="0"/>
          </a:p>
          <a:p>
            <a:r>
              <a:rPr lang="en-US" baseline="0" dirty="0"/>
              <a:t>Purchase or leasing is generally more suitable for homeowners and small businesses, whereas power purchase agreements will be used by a larger commercial project or a utility. </a:t>
            </a:r>
          </a:p>
          <a:p>
            <a:endParaRPr lang="en-US" baseline="0" dirty="0"/>
          </a:p>
          <a:p>
            <a:r>
              <a:rPr lang="en-US" baseline="0" dirty="0"/>
              <a:t>Terms and benefits of the three financing approaches are seen in the table.</a:t>
            </a:r>
          </a:p>
          <a:p>
            <a:endParaRPr lang="en-US" baseline="0" dirty="0"/>
          </a:p>
          <a:p>
            <a:r>
              <a:rPr lang="en-US" baseline="0" dirty="0"/>
              <a:t>The Institute for Local Self-Reliance has developed an app that can help you evaluate the pros and cons of which financing approach to use.</a:t>
            </a:r>
            <a:endParaRPr lang="en-US" dirty="0"/>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23</a:t>
            </a:fld>
            <a:endParaRPr lang="en-US" dirty="0"/>
          </a:p>
        </p:txBody>
      </p:sp>
    </p:spTree>
    <p:extLst>
      <p:ext uri="{BB962C8B-B14F-4D97-AF65-F5344CB8AC3E}">
        <p14:creationId xmlns:p14="http://schemas.microsoft.com/office/powerpoint/2010/main" val="2596679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effectLst/>
              </a:rPr>
              <a:t>The third</a:t>
            </a:r>
            <a:r>
              <a:rPr lang="en-US" b="1" baseline="0" dirty="0">
                <a:effectLst/>
              </a:rPr>
              <a:t> step is to evaluate available incentives</a:t>
            </a:r>
            <a:endParaRPr lang="en-US" b="1" dirty="0">
              <a:effectLst/>
            </a:endParaRPr>
          </a:p>
          <a:p>
            <a:endParaRPr lang="en-US" b="0" dirty="0">
              <a:effectLst/>
            </a:endParaRPr>
          </a:p>
          <a:p>
            <a:r>
              <a:rPr lang="en-US" b="0" dirty="0">
                <a:effectLst/>
              </a:rPr>
              <a:t>Incentives are available </a:t>
            </a:r>
            <a:r>
              <a:rPr lang="en-US" b="0" baseline="0" dirty="0">
                <a:effectLst/>
              </a:rPr>
              <a:t>for both residential and business solar installations. The Database of State Incentives for Renewables and Efficiency (DSIRE) lists all the known state, regional, and local incentives available. This is the best resource to check to understand on a state by state basis, what incentives might be available. Some of the more popular incentives in Texas are shown on this slide in the yellow box, but do check out the DSIRE website to learn more about public and private incentives.</a:t>
            </a:r>
          </a:p>
          <a:p>
            <a:endParaRPr lang="en-US" b="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effectLst/>
              </a:rPr>
              <a:t>Some utilities or Retail Electric Providers (REPs) do provide incentives for solar to their customers, so check to see if these are available in your area.  Usually, these are also listed on the DSIRE website, but if you don’t see one for the utility/REP in your area, contact them to see if a program might be in the works (or encourage them to start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effectLst/>
              </a:rPr>
              <a:t>While looking into this, also ask if they provide </a:t>
            </a:r>
            <a:r>
              <a:rPr lang="en-US" b="1" dirty="0">
                <a:effectLst/>
              </a:rPr>
              <a:t>Net Metering or Solar </a:t>
            </a:r>
            <a:r>
              <a:rPr lang="en-US" b="1" dirty="0" err="1">
                <a:effectLst/>
              </a:rPr>
              <a:t>BuyBack</a:t>
            </a:r>
            <a:r>
              <a:rPr lang="en-US" b="1" dirty="0">
                <a:effectLst/>
              </a:rPr>
              <a:t>.</a:t>
            </a:r>
            <a:r>
              <a:rPr lang="en-US" b="1" baseline="0" dirty="0">
                <a:effectLst/>
              </a:rPr>
              <a:t> </a:t>
            </a:r>
            <a:r>
              <a:rPr lang="en-US" b="0" baseline="0" dirty="0">
                <a:effectLst/>
              </a:rPr>
              <a:t>As previously discussed, this option</a:t>
            </a:r>
            <a:r>
              <a:rPr lang="en-US" dirty="0">
                <a:effectLst/>
              </a:rPr>
              <a:t> allows utility customers to apply the electricity generated by their own devices against their electric bills. If they produce more than they consume, the utility pays or credits them for the excess. Texas does not currently require that utilities offer net metering,</a:t>
            </a:r>
            <a:r>
              <a:rPr lang="en-US" baseline="0" dirty="0">
                <a:effectLst/>
              </a:rPr>
              <a:t> so it is up to the utility/REP to offer it. </a:t>
            </a:r>
            <a:r>
              <a:rPr lang="en-US" b="0" baseline="0" dirty="0">
                <a:effectLst/>
              </a:rPr>
              <a:t>There are a handful in Texas that currently offer this as an incentive. Again, visit the Power to Choose website and check out the available purchase offers to find a utility company that offers a program that pays you or gives you credit for any excess energy you produce. </a:t>
            </a:r>
          </a:p>
        </p:txBody>
      </p:sp>
      <p:sp>
        <p:nvSpPr>
          <p:cNvPr id="4" name="Slide Number Placeholder 3"/>
          <p:cNvSpPr>
            <a:spLocks noGrp="1"/>
          </p:cNvSpPr>
          <p:nvPr>
            <p:ph type="sldNum" sz="quarter" idx="10"/>
          </p:nvPr>
        </p:nvSpPr>
        <p:spPr/>
        <p:txBody>
          <a:bodyPr/>
          <a:lstStyle/>
          <a:p>
            <a:fld id="{876C5D96-9652-44C2-AD95-A7742FA9F902}" type="slidenum">
              <a:rPr lang="en-US" smtClean="0"/>
              <a:t>24</a:t>
            </a:fld>
            <a:endParaRPr lang="en-US" dirty="0"/>
          </a:p>
        </p:txBody>
      </p:sp>
    </p:spTree>
    <p:extLst>
      <p:ext uri="{BB962C8B-B14F-4D97-AF65-F5344CB8AC3E}">
        <p14:creationId xmlns:p14="http://schemas.microsoft.com/office/powerpoint/2010/main" val="2093082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residents and business owners will find that</a:t>
            </a:r>
            <a:r>
              <a:rPr lang="en-US" baseline="0" dirty="0"/>
              <a:t> their home or business is not suitable for a solar installation due to trees, neighboring buildings or other shade producing structures, orientation, roof age, age of structure, etc. </a:t>
            </a:r>
            <a:r>
              <a:rPr lang="en-US" dirty="0"/>
              <a:t>If</a:t>
            </a:r>
            <a:r>
              <a:rPr lang="en-US" baseline="0" dirty="0"/>
              <a:t> you go through the initial steps of evaluating your home for a solar energy installation and find that your home or business may not be a good candidate, there are some alternatives to consider. Community solar, also known as shared solar or solar gardens are becoming more prevalent throughout the US and several projects in Texas are operational, with more planned for development in the coming years.  For more information on available community solar programs being offered by utilities in Texas, visit http://www.gosolartexas.org/community-solar.</a:t>
            </a:r>
          </a:p>
          <a:p>
            <a:endParaRPr lang="en-US" baseline="0" dirty="0"/>
          </a:p>
          <a:p>
            <a:r>
              <a:rPr lang="en-US" baseline="0" dirty="0"/>
              <a:t>[Additional details on Community Solar: Community solar is the sharing of renewable solar power from a centralized source, like a large solar array or solar farm. While there are many different structures for participants to participate in these programs, the basic concept </a:t>
            </a:r>
            <a:r>
              <a:rPr lang="en-US" dirty="0">
                <a:effectLst/>
              </a:rPr>
              <a:t>is a solar facility built as a stand-alone system, where people or business can invest in, or purchase "shares", and be credited on their own utility bills for the solar energy generated.]</a:t>
            </a:r>
            <a:endParaRPr lang="en-US" baseline="0" dirty="0"/>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25</a:t>
            </a:fld>
            <a:endParaRPr lang="en-US" dirty="0"/>
          </a:p>
        </p:txBody>
      </p:sp>
    </p:spTree>
    <p:extLst>
      <p:ext uri="{BB962C8B-B14F-4D97-AF65-F5344CB8AC3E}">
        <p14:creationId xmlns:p14="http://schemas.microsoft.com/office/powerpoint/2010/main" val="296948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While Texas doesn't have any specific licensing requirements, there are several resources available to help make sure you're using a qualified company. And always remember to get at least 3 quotes before committing to a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Several recommended resources to evaluate</a:t>
            </a:r>
            <a:r>
              <a:rPr lang="en-US" baseline="0" dirty="0">
                <a:effectLst/>
              </a:rPr>
              <a:t> when selected an installer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effectLst/>
              </a:rPr>
              <a:t>Oncor’s</a:t>
            </a:r>
            <a:r>
              <a:rPr lang="en-US" baseline="0" dirty="0">
                <a:effectLst/>
              </a:rPr>
              <a:t> Take a Load Off, Texas: </a:t>
            </a:r>
            <a:r>
              <a:rPr lang="en-US" baseline="0" dirty="0" err="1">
                <a:effectLst/>
              </a:rPr>
              <a:t>Oncor’s</a:t>
            </a:r>
            <a:r>
              <a:rPr lang="en-US" baseline="0" dirty="0">
                <a:effectLst/>
              </a:rPr>
              <a:t> Provider Search option on their website provides companies who have completed the paperwork necessary to take advantage of </a:t>
            </a:r>
            <a:r>
              <a:rPr lang="en-US" baseline="0" dirty="0" err="1">
                <a:effectLst/>
              </a:rPr>
              <a:t>Oncor’s</a:t>
            </a:r>
            <a:r>
              <a:rPr lang="en-US" baseline="0" dirty="0">
                <a:effectLst/>
              </a:rPr>
              <a:t> solar incentives. If you expect to claim one of </a:t>
            </a:r>
            <a:r>
              <a:rPr lang="en-US" baseline="0" dirty="0" err="1">
                <a:effectLst/>
              </a:rPr>
              <a:t>Oncor’s</a:t>
            </a:r>
            <a:r>
              <a:rPr lang="en-US" baseline="0" dirty="0">
                <a:effectLst/>
              </a:rPr>
              <a:t> incentives, you must use one of these providers. This is not a complete list of solar providers/installers in Texas, but it is a start. Other utilities throughout the state may have similar Provider Searches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Texas Solar Energy Society recommends evaluating their Business Members as potential companies and has an article posted on their website that provides more information about how to choose an installer.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North American Board of Certified Energy Practitioners (NABCEP) provides a certification that is generally thought to be the “gold standard” for solar professionals. These professionals may provide installation services and have gone through extensive training and certification processes. You can find a list of NABCEP Certified Professionals in Texas by using the locator tool on their website at www.nabcep.org.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effectLst/>
              </a:rPr>
              <a:t>Once you have identified installers and have received quotes, you should double-check whether their proposal is likely to pan out by using several tools previously mentioned in this presentation (solar calculators, etc.). However, one highly recommended tool is the Department of Energy National Renewable Energy Laboratory Tool called PV Watts. The PV Watts calculator is easy to use and only takes about a minute to use. Simply input your address and use the default settings, enter the KW size proposed by the installers, and the calculator will estimate how much energy (and the value of the energy) the system is expected to produce.  This is a good “gut check” on whether the installer’s proposal seems realistic.</a:t>
            </a:r>
          </a:p>
        </p:txBody>
      </p:sp>
      <p:sp>
        <p:nvSpPr>
          <p:cNvPr id="4" name="Slide Number Placeholder 3"/>
          <p:cNvSpPr>
            <a:spLocks noGrp="1"/>
          </p:cNvSpPr>
          <p:nvPr>
            <p:ph type="sldNum" sz="quarter" idx="10"/>
          </p:nvPr>
        </p:nvSpPr>
        <p:spPr/>
        <p:txBody>
          <a:bodyPr/>
          <a:lstStyle/>
          <a:p>
            <a:fld id="{876C5D96-9652-44C2-AD95-A7742FA9F902}" type="slidenum">
              <a:rPr lang="en-US" smtClean="0"/>
              <a:t>26</a:t>
            </a:fld>
            <a:endParaRPr lang="en-US" dirty="0"/>
          </a:p>
        </p:txBody>
      </p:sp>
    </p:spTree>
    <p:extLst>
      <p:ext uri="{BB962C8B-B14F-4D97-AF65-F5344CB8AC3E}">
        <p14:creationId xmlns:p14="http://schemas.microsoft.com/office/powerpoint/2010/main" val="3282060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a:t>
            </a:r>
            <a:r>
              <a:rPr lang="en-US" baseline="0" dirty="0"/>
              <a:t> are many resources on the Internet to help you decide if solar is right for you. A few of our favorite local and statewide resources are linked here so that you can easily find information that suits your needs. In the event you cannot find the information you are looking for, additional technical resources and guidance can be offered by the staff of the North Central Texas Council of Governments. Their contact information is available on the next slide.</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28</a:t>
            </a:fld>
            <a:endParaRPr lang="en-US" dirty="0"/>
          </a:p>
        </p:txBody>
      </p:sp>
    </p:spTree>
    <p:extLst>
      <p:ext uri="{BB962C8B-B14F-4D97-AF65-F5344CB8AC3E}">
        <p14:creationId xmlns:p14="http://schemas.microsoft.com/office/powerpoint/2010/main" val="343233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North Central Texas Council of Governments led the Go Solar Texas effort. Go Solar Texas is a statewide initiative to increase deployment of solar energy across Texas through provision of educational and technical resources for residential, corporate, non-profit, and government groups. Visit gosolartexas.org for more information and resources or visit www.nctcog.org for more information about other programs and resources available from NCTCOG.</a:t>
            </a:r>
            <a:endParaRPr lang="en-US" dirty="0"/>
          </a:p>
          <a:p>
            <a:endParaRPr lang="en-US" dirty="0"/>
          </a:p>
          <a:p>
            <a:r>
              <a:rPr lang="en-US" dirty="0"/>
              <a:t>Feel free to contact the</a:t>
            </a:r>
            <a:r>
              <a:rPr lang="en-US" baseline="0" dirty="0"/>
              <a:t> North Central Texas Council of Governments (NCTCOG) with questions or for more information on solar energy in Texas. If you would like to request a presentation by a staff member or get in touch with other organizations around the state that provide additional trainings or presentations, please reach out to the NCTCOG for assistance.</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29</a:t>
            </a:fld>
            <a:endParaRPr lang="en-US" dirty="0"/>
          </a:p>
        </p:txBody>
      </p:sp>
    </p:spTree>
    <p:extLst>
      <p:ext uri="{BB962C8B-B14F-4D97-AF65-F5344CB8AC3E}">
        <p14:creationId xmlns:p14="http://schemas.microsoft.com/office/powerpoint/2010/main" val="104334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30</a:t>
            </a:fld>
            <a:endParaRPr lang="en-US" dirty="0"/>
          </a:p>
        </p:txBody>
      </p:sp>
    </p:spTree>
    <p:extLst>
      <p:ext uri="{BB962C8B-B14F-4D97-AF65-F5344CB8AC3E}">
        <p14:creationId xmlns:p14="http://schemas.microsoft.com/office/powerpoint/2010/main" val="566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 to the Energy Information Administration, Texas is responsible for 10% of our nation’s electricity consumption, making it the greatest electricity consuming state in the U.S.  In addition, Texas has the fastest growing population among the five most populous states.  The combination of these factors amounts to 450,000 new consumers or 6,800 additional </a:t>
            </a:r>
            <a:r>
              <a:rPr lang="en-US" sz="1200" b="0" i="0" kern="1200" dirty="0" err="1">
                <a:solidFill>
                  <a:schemeClr val="tx1"/>
                </a:solidFill>
                <a:effectLst/>
                <a:latin typeface="+mn-lt"/>
                <a:ea typeface="+mn-ea"/>
                <a:cs typeface="+mn-cs"/>
              </a:rPr>
              <a:t>GWh</a:t>
            </a:r>
            <a:r>
              <a:rPr lang="en-US" sz="1200" b="0" i="0" kern="1200" dirty="0">
                <a:solidFill>
                  <a:schemeClr val="tx1"/>
                </a:solidFill>
                <a:effectLst/>
                <a:latin typeface="+mn-lt"/>
                <a:ea typeface="+mn-ea"/>
                <a:cs typeface="+mn-cs"/>
              </a:rPr>
              <a:t> each year</a:t>
            </a:r>
            <a:r>
              <a:rPr lang="en-US" sz="1200" b="0" i="0" kern="1200" baseline="0" dirty="0">
                <a:solidFill>
                  <a:schemeClr val="tx1"/>
                </a:solidFill>
                <a:effectLst/>
                <a:latin typeface="+mn-lt"/>
                <a:ea typeface="+mn-ea"/>
                <a:cs typeface="+mn-cs"/>
              </a:rPr>
              <a:t> electricity that is needed to power homes and businesses. Since most of Texas is part of the Electric Reliability Council of Texas (ERCOT) grid, which is somewhat isolated from the rest of the country, Texas needs to find ways to generate this new electricity need within its own borders.</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3</a:t>
            </a:fld>
            <a:endParaRPr lang="en-US" dirty="0"/>
          </a:p>
        </p:txBody>
      </p:sp>
    </p:spTree>
    <p:extLst>
      <p:ext uri="{BB962C8B-B14F-4D97-AF65-F5344CB8AC3E}">
        <p14:creationId xmlns:p14="http://schemas.microsoft.com/office/powerpoint/2010/main" val="6449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Prices for solar panels (the hardware) </a:t>
            </a:r>
            <a:r>
              <a:rPr lang="en-US" sz="1200" kern="1200" dirty="0">
                <a:solidFill>
                  <a:schemeClr val="tx1"/>
                </a:solidFill>
                <a:latin typeface="+mn-lt"/>
                <a:ea typeface="+mn-ea"/>
                <a:cs typeface="+mn-cs"/>
              </a:rPr>
              <a:t>have fallen</a:t>
            </a:r>
            <a:r>
              <a:rPr lang="en-US" sz="1200" kern="1200" baseline="0" dirty="0">
                <a:solidFill>
                  <a:schemeClr val="tx1"/>
                </a:solidFill>
                <a:latin typeface="+mn-lt"/>
                <a:ea typeface="+mn-ea"/>
                <a:cs typeface="+mn-cs"/>
              </a:rPr>
              <a:t> drastically in the last few years. T</a:t>
            </a:r>
            <a:r>
              <a:rPr lang="en-US" dirty="0"/>
              <a:t>oday, solar panels are about half the price they were in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decline in price has made installation more economical for the average homeowner or business owner. Residential Photovoltaic (PV) installations have drastically increased since 2010, as shown in the chart. As of 2016, it is estimated that over 12,000 Megawatts (MW) of solar capacity will be installed compared to less than 1,000 MW of installed capacity in 2010.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4</a:t>
            </a:fld>
            <a:endParaRPr lang="en-US" dirty="0"/>
          </a:p>
        </p:txBody>
      </p:sp>
    </p:spTree>
    <p:extLst>
      <p:ext uri="{BB962C8B-B14F-4D97-AF65-F5344CB8AC3E}">
        <p14:creationId xmlns:p14="http://schemas.microsoft.com/office/powerpoint/2010/main" val="393484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a:t>
            </a:r>
            <a:r>
              <a:rPr lang="en-US" baseline="0" dirty="0"/>
              <a:t> the number of solar installations have been growing, solar consequently makes up a larger share of the new US electric generating capacity additions. This chart shows that in 2010, solar made up 4% share of the electric generating capacity additions compared to 2016 where it now consists of 64% of the new electric generating capacity additions. This chart also shows a fairly significant decrease in coal capacity additions and some decline in natural gas capacity additions.</a:t>
            </a:r>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5</a:t>
            </a:fld>
            <a:endParaRPr lang="en-US" dirty="0"/>
          </a:p>
        </p:txBody>
      </p:sp>
    </p:spTree>
    <p:extLst>
      <p:ext uri="{BB962C8B-B14F-4D97-AF65-F5344CB8AC3E}">
        <p14:creationId xmlns:p14="http://schemas.microsoft.com/office/powerpoint/2010/main" val="101012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a:t>
            </a:r>
            <a:r>
              <a:rPr lang="en-US" sz="1200" b="0" i="0" kern="1200" baseline="0" dirty="0">
                <a:solidFill>
                  <a:schemeClr val="tx1"/>
                </a:solidFill>
                <a:effectLst/>
                <a:latin typeface="+mn-lt"/>
                <a:ea typeface="+mn-ea"/>
                <a:cs typeface="+mn-cs"/>
              </a:rPr>
              <a:t>, we will watch a short video that covers the benefits of solar energy and Texas’ unique position to harness this natural resource.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6C5D96-9652-44C2-AD95-A7742FA9F902}" type="slidenum">
              <a:rPr lang="en-US" smtClean="0"/>
              <a:t>6</a:t>
            </a:fld>
            <a:endParaRPr lang="en-US" dirty="0"/>
          </a:p>
        </p:txBody>
      </p:sp>
    </p:spTree>
    <p:extLst>
      <p:ext uri="{BB962C8B-B14F-4D97-AF65-F5344CB8AC3E}">
        <p14:creationId xmlns:p14="http://schemas.microsoft.com/office/powerpoint/2010/main" val="40422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As touched</a:t>
            </a:r>
            <a:r>
              <a:rPr lang="en-US" sz="1200" b="0" kern="1200" baseline="0" dirty="0">
                <a:solidFill>
                  <a:schemeClr val="tx1"/>
                </a:solidFill>
                <a:latin typeface="+mn-lt"/>
                <a:ea typeface="+mn-ea"/>
                <a:cs typeface="+mn-cs"/>
              </a:rPr>
              <a:t> on in the video, Texas can benefit from solar energy for a variety of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Texas is blessed with an abundance of solar resources. Texas has the second greatest technical potential for photovoltaic (PV) rooftop installations.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Solar is an abundant local resource, and expansion of solar can help Texans, and all Americans, improve energy independence.</a:t>
            </a:r>
          </a:p>
          <a:p>
            <a:pPr marL="171450" lvl="0" indent="-171450">
              <a:buFont typeface="Arial" panose="020B0604020202020204" pitchFamily="34" charset="0"/>
              <a:buChar char="•"/>
            </a:pPr>
            <a:r>
              <a:rPr lang="en-US" sz="1200" kern="1200" dirty="0">
                <a:solidFill>
                  <a:schemeClr val="tx1"/>
                </a:solidFill>
                <a:latin typeface="+mn-lt"/>
                <a:ea typeface="+mn-ea"/>
                <a:cs typeface="+mn-cs"/>
              </a:rPr>
              <a:t>Much solar is produced and used at the same site, which reduces efficiency losses associated with the transmission system.</a:t>
            </a:r>
          </a:p>
          <a:p>
            <a:pPr marL="171450" lvl="0" indent="-171450">
              <a:buFont typeface="Arial" panose="020B0604020202020204" pitchFamily="34" charset="0"/>
              <a:buChar char="•"/>
            </a:pPr>
            <a:r>
              <a:rPr lang="en-US" sz="1200" kern="1200" dirty="0">
                <a:solidFill>
                  <a:schemeClr val="tx1"/>
                </a:solidFill>
                <a:latin typeface="+mn-lt"/>
                <a:ea typeface="+mn-ea"/>
                <a:cs typeface="+mn-cs"/>
              </a:rPr>
              <a:t>Texas is one of the fastest growing states in terms of population size and economic</a:t>
            </a:r>
            <a:r>
              <a:rPr lang="en-US" sz="1200" kern="1200" baseline="0" dirty="0">
                <a:solidFill>
                  <a:schemeClr val="tx1"/>
                </a:solidFill>
                <a:latin typeface="+mn-lt"/>
                <a:ea typeface="+mn-ea"/>
                <a:cs typeface="+mn-cs"/>
              </a:rPr>
              <a:t> growth.</a:t>
            </a:r>
            <a:r>
              <a:rPr lang="en-US" sz="1200" kern="1200" dirty="0">
                <a:solidFill>
                  <a:schemeClr val="tx1"/>
                </a:solidFill>
                <a:latin typeface="+mn-lt"/>
                <a:ea typeface="+mn-ea"/>
                <a:cs typeface="+mn-cs"/>
              </a:rPr>
              <a:t> There is a need to generate more electricity to keep up with demand. </a:t>
            </a:r>
          </a:p>
          <a:p>
            <a:pPr marL="171450" lvl="0" indent="-171450">
              <a:buFont typeface="Arial" panose="020B0604020202020204" pitchFamily="34" charset="0"/>
              <a:buChar char="•"/>
            </a:pPr>
            <a:r>
              <a:rPr lang="en-US" sz="1200" kern="1200" dirty="0">
                <a:solidFill>
                  <a:schemeClr val="tx1"/>
                </a:solidFill>
                <a:latin typeface="+mn-lt"/>
                <a:ea typeface="+mn-ea"/>
                <a:cs typeface="+mn-cs"/>
              </a:rPr>
              <a:t>Solar is a zero-emission technology. Increased deployment of solar has the potential to help reduce harmful emissions that contribute to ozone formation and health concerns. </a:t>
            </a:r>
          </a:p>
          <a:p>
            <a:pPr marL="171450" lvl="0" indent="-171450">
              <a:buFont typeface="Arial" panose="020B0604020202020204" pitchFamily="34" charset="0"/>
              <a:buChar char="•"/>
            </a:pPr>
            <a:r>
              <a:rPr lang="en-US" sz="1200" b="0" kern="1200" baseline="0" dirty="0">
                <a:solidFill>
                  <a:schemeClr val="tx1"/>
                </a:solidFill>
                <a:latin typeface="+mn-lt"/>
                <a:ea typeface="+mn-ea"/>
                <a:cs typeface="+mn-cs"/>
              </a:rPr>
              <a:t>Due to combination of federal incentives and falling hardware and installation costs, solar is beginning to reach grid parity with conventional energy sources. In addition to being cost-competitive with higher emitting energy sources, solar is less exposed to price volatility associated with the economics of oil and gas. Additionally, solar contracts can be signed for 20-25 years at stable prices which translates into a stable bill for energy end-users. </a:t>
            </a:r>
          </a:p>
          <a:p>
            <a:pPr marL="0" lvl="0" indent="0">
              <a:buFont typeface="Arial" panose="020B0604020202020204" pitchFamily="34" charset="0"/>
              <a:buNone/>
            </a:pPr>
            <a:endParaRPr lang="en-US"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6C5D96-9652-44C2-AD95-A7742FA9F902}" type="slidenum">
              <a:rPr lang="en-US" smtClean="0"/>
              <a:t>7</a:t>
            </a:fld>
            <a:endParaRPr lang="en-US" dirty="0"/>
          </a:p>
        </p:txBody>
      </p:sp>
    </p:spTree>
    <p:extLst>
      <p:ext uri="{BB962C8B-B14F-4D97-AF65-F5344CB8AC3E}">
        <p14:creationId xmlns:p14="http://schemas.microsoft.com/office/powerpoint/2010/main" val="165603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r>
              <a:rPr lang="en-US" baseline="0" dirty="0"/>
              <a:t>In addition to homeowners and business owners investing and installing solar on their properties, many local governments, school districts, and large scale commercial projects have been installed or are in the planning stages. </a:t>
            </a:r>
          </a:p>
          <a:p>
            <a:pPr marL="0" lvl="0" indent="0">
              <a:buNone/>
            </a:pPr>
            <a:endParaRPr lang="en-US" baseline="0" dirty="0"/>
          </a:p>
          <a:p>
            <a:pPr marL="0" lvl="0" indent="0">
              <a:buNone/>
            </a:pPr>
            <a:r>
              <a:rPr lang="en-US" baseline="0" dirty="0"/>
              <a:t>Several municipally owned utilities, such as Austin Energy and CPS Energy (in San Antonio) and electric cooperatives have planned and built large scale solar arrays that are providing power for their customers, diversifying their energy portfolio, and creating a positive image. </a:t>
            </a:r>
          </a:p>
          <a:p>
            <a:pPr marL="0" lvl="0" indent="0">
              <a:buNone/>
            </a:pPr>
            <a:endParaRPr lang="en-US" baseline="0" dirty="0"/>
          </a:p>
          <a:p>
            <a:pPr marL="0" lvl="0" indent="0">
              <a:buNone/>
            </a:pPr>
            <a:r>
              <a:rPr lang="en-US" baseline="0" dirty="0"/>
              <a:t>Additionally, innovative cooperative purchase models such as Solarize projects, have been organized by several communities around Texas. These models help reduce costs even further by bundling multiple customers and purchases of solar installations together, thereby reducing costs for installation and the installers acquisition costs. </a:t>
            </a:r>
          </a:p>
        </p:txBody>
      </p:sp>
      <p:sp>
        <p:nvSpPr>
          <p:cNvPr id="4" name="Slide Number Placeholder 3"/>
          <p:cNvSpPr>
            <a:spLocks noGrp="1"/>
          </p:cNvSpPr>
          <p:nvPr>
            <p:ph type="sldNum" sz="quarter" idx="10"/>
          </p:nvPr>
        </p:nvSpPr>
        <p:spPr/>
        <p:txBody>
          <a:bodyPr/>
          <a:lstStyle/>
          <a:p>
            <a:fld id="{876C5D96-9652-44C2-AD95-A7742FA9F902}" type="slidenum">
              <a:rPr lang="en-US" smtClean="0"/>
              <a:t>8</a:t>
            </a:fld>
            <a:endParaRPr lang="en-US" dirty="0"/>
          </a:p>
        </p:txBody>
      </p:sp>
    </p:spTree>
    <p:extLst>
      <p:ext uri="{BB962C8B-B14F-4D97-AF65-F5344CB8AC3E}">
        <p14:creationId xmlns:p14="http://schemas.microsoft.com/office/powerpoint/2010/main" val="81993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Texas, ALL HOAs must allow the installation of solar panels. It’s the law. The State of Texas passed HB362 in 2011, prohibiting HOAs from restricting solar panels. There ARE some steps the homeowner must follow, but they ARE allowed to install solar panels in any HOA. Cities are advised to review HB362 before considering restricting solar panels.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there are Tax Breaks that business and homeowners can take advantage of related</a:t>
            </a:r>
            <a:r>
              <a:rPr lang="en-US" baseline="0" dirty="0"/>
              <a:t> to Solar energy systems including exemptions on the assessed valuation, property tax exemptions, and franchise tax deductions and/or exemptions for businesses.</a:t>
            </a:r>
            <a:endParaRPr lang="en-US" dirty="0"/>
          </a:p>
          <a:p>
            <a:endParaRPr lang="en-US" dirty="0"/>
          </a:p>
        </p:txBody>
      </p:sp>
      <p:sp>
        <p:nvSpPr>
          <p:cNvPr id="4" name="Slide Number Placeholder 3"/>
          <p:cNvSpPr>
            <a:spLocks noGrp="1"/>
          </p:cNvSpPr>
          <p:nvPr>
            <p:ph type="sldNum" sz="quarter" idx="10"/>
          </p:nvPr>
        </p:nvSpPr>
        <p:spPr/>
        <p:txBody>
          <a:bodyPr/>
          <a:lstStyle/>
          <a:p>
            <a:fld id="{876C5D96-9652-44C2-AD95-A7742FA9F902}" type="slidenum">
              <a:rPr lang="en-US" smtClean="0"/>
              <a:t>9</a:t>
            </a:fld>
            <a:endParaRPr lang="en-US" dirty="0"/>
          </a:p>
        </p:txBody>
      </p:sp>
    </p:spTree>
    <p:extLst>
      <p:ext uri="{BB962C8B-B14F-4D97-AF65-F5344CB8AC3E}">
        <p14:creationId xmlns:p14="http://schemas.microsoft.com/office/powerpoint/2010/main" val="142418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E6A6720-8C19-4F23-AC3C-81CEA948897E}"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775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F64A1-9348-4FEB-B7D4-1D43A5D8BB85}"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843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74505-6AB7-49C0-A265-BF7BB17457A6}"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874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C549FCD7-2597-4E3F-B9A2-15724B82EFA7}" type="datetime1">
              <a:rPr lang="en-US" altLang="en-US" smtClean="0"/>
              <a:t>2/9/2021</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t>Produced by North Central Texas Council of Governments. August 2016. gosolartexas.org.</a:t>
            </a:r>
          </a:p>
        </p:txBody>
      </p:sp>
      <p:sp>
        <p:nvSpPr>
          <p:cNvPr id="8" name="Rectangle 6"/>
          <p:cNvSpPr>
            <a:spLocks noGrp="1" noChangeArrowheads="1"/>
          </p:cNvSpPr>
          <p:nvPr>
            <p:ph type="sldNum" sz="quarter" idx="12"/>
          </p:nvPr>
        </p:nvSpPr>
        <p:spPr>
          <a:ln/>
        </p:spPr>
        <p:txBody>
          <a:bodyPr/>
          <a:lstStyle>
            <a:lvl1pPr>
              <a:defRPr/>
            </a:lvl1pPr>
          </a:lstStyle>
          <a:p>
            <a:pPr>
              <a:defRPr/>
            </a:pPr>
            <a:fld id="{102C8E7B-D3E5-4715-A66B-E895D86909C7}" type="slidenum">
              <a:rPr lang="en-US" altLang="en-US"/>
              <a:pPr>
                <a:defRPr/>
              </a:pPr>
              <a:t>‹#›</a:t>
            </a:fld>
            <a:endParaRPr lang="en-US" altLang="en-US" dirty="0"/>
          </a:p>
        </p:txBody>
      </p:sp>
    </p:spTree>
    <p:extLst>
      <p:ext uri="{BB962C8B-B14F-4D97-AF65-F5344CB8AC3E}">
        <p14:creationId xmlns:p14="http://schemas.microsoft.com/office/powerpoint/2010/main" val="17779451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8C5E1-FDE1-45AE-97D2-11EF8BF71101}"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615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EF14-1C80-4AF5-9BED-0912EAC95A5F}"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53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727D7-14A5-440F-92E7-6A6A887F2114}" type="datetime1">
              <a:rPr lang="en-US" smtClean="0"/>
              <a:t>2/9/2021</a:t>
            </a:fld>
            <a:endParaRPr lang="en-US" dirty="0"/>
          </a:p>
        </p:txBody>
      </p:sp>
      <p:sp>
        <p:nvSpPr>
          <p:cNvPr id="6" name="Footer Placeholder 5"/>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51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383790-80B1-406A-B7F9-A3EF5847C6F6}" type="datetime1">
              <a:rPr lang="en-US" smtClean="0"/>
              <a:t>2/9/2021</a:t>
            </a:fld>
            <a:endParaRPr lang="en-US" dirty="0"/>
          </a:p>
        </p:txBody>
      </p:sp>
      <p:sp>
        <p:nvSpPr>
          <p:cNvPr id="8" name="Footer Placeholder 7"/>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27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4736E-BFD9-4F26-9B03-D39201FEC23D}" type="datetime1">
              <a:rPr lang="en-US" smtClean="0"/>
              <a:t>2/9/2021</a:t>
            </a:fld>
            <a:endParaRPr lang="en-US" dirty="0"/>
          </a:p>
        </p:txBody>
      </p:sp>
      <p:sp>
        <p:nvSpPr>
          <p:cNvPr id="4" name="Footer Placeholder 3"/>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40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28E8D-5F94-46C9-92B2-A90F7ECC53F7}" type="datetime1">
              <a:rPr lang="en-US" smtClean="0"/>
              <a:t>2/9/2021</a:t>
            </a:fld>
            <a:endParaRPr lang="en-US" dirty="0"/>
          </a:p>
        </p:txBody>
      </p:sp>
      <p:sp>
        <p:nvSpPr>
          <p:cNvPr id="3" name="Footer Placeholder 2"/>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670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F02157B-931F-4CCE-A241-436130AD4299}" type="datetime1">
              <a:rPr lang="en-US" smtClean="0"/>
              <a:t>2/9/2021</a:t>
            </a:fld>
            <a:endParaRPr lang="en-US" dirty="0"/>
          </a:p>
        </p:txBody>
      </p:sp>
      <p:sp>
        <p:nvSpPr>
          <p:cNvPr id="6" name="Footer Placeholder 5"/>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394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636005-AEAC-4D95-97A5-D57C611AB28D}" type="datetime1">
              <a:rPr lang="en-US" smtClean="0"/>
              <a:t>2/9/2021</a:t>
            </a:fld>
            <a:endParaRPr lang="en-US" dirty="0"/>
          </a:p>
        </p:txBody>
      </p:sp>
      <p:sp>
        <p:nvSpPr>
          <p:cNvPr id="6" name="Footer Placeholder 5"/>
          <p:cNvSpPr>
            <a:spLocks noGrp="1"/>
          </p:cNvSpPr>
          <p:nvPr>
            <p:ph type="ftr" sz="quarter" idx="11"/>
          </p:nvPr>
        </p:nvSpPr>
        <p:spPr/>
        <p:txBody>
          <a:bodyPr/>
          <a:lstStyle/>
          <a:p>
            <a:r>
              <a:rPr lang="en-US"/>
              <a:t>Produced by North Central Texas Council of Governments. August 2016. gosolartexas.org.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215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25594E-76A2-4672-AE16-4E29870AA29D}" type="datetime1">
              <a:rPr lang="en-US" smtClean="0"/>
              <a:t>2/9/2021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Produced by North Central Texas Council of Governments. August 2016. gosolartexas.org.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72545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gosolartexa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ctcog.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energysage.com" TargetMode="External"/><Relationship Id="rId5" Type="http://schemas.openxmlformats.org/officeDocument/2006/relationships/image" Target="../media/image22.png"/><Relationship Id="rId4" Type="http://schemas.openxmlformats.org/officeDocument/2006/relationships/hyperlink" Target="http://www.gosolartexa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energysage.com" TargetMode="External"/><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olarenergy.com/solar-calculator" TargetMode="External"/><Relationship Id="rId5" Type="http://schemas.openxmlformats.org/officeDocument/2006/relationships/image" Target="../media/image24.png"/><Relationship Id="rId4" Type="http://schemas.openxmlformats.org/officeDocument/2006/relationships/hyperlink" Target="https://www.energysage.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eg"/><Relationship Id="rId7" Type="http://schemas.openxmlformats.org/officeDocument/2006/relationships/hyperlink" Target="https://drive.google.com/file/d/0B_4sBDtDZOxeN29IYnViLTVmQk0/edit?pli=1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energysage.com" TargetMode="External"/><Relationship Id="rId5" Type="http://schemas.openxmlformats.org/officeDocument/2006/relationships/image" Target="../media/image27.png"/><Relationship Id="rId4" Type="http://schemas.openxmlformats.org/officeDocument/2006/relationships/hyperlink" Target="http://www.solar-estimate.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hyperlink" Target="http://www.seia.org/policy/distributed-solar/shared-renewablescommunity-solar"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energysage.com" TargetMode="External"/><Relationship Id="rId5" Type="http://schemas.openxmlformats.org/officeDocument/2006/relationships/image" Target="../media/image29.png"/><Relationship Id="rId4" Type="http://schemas.openxmlformats.org/officeDocument/2006/relationships/hyperlink" Target="http://www.residentialsolar101.org/solar-finance-overvi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s://ilsr.org/ultimate-solar-calculato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solarenergy.com" TargetMode="External"/><Relationship Id="rId5" Type="http://schemas.openxmlformats.org/officeDocument/2006/relationships/image" Target="../media/image31.png"/><Relationship Id="rId4" Type="http://schemas.openxmlformats.org/officeDocument/2006/relationships/hyperlink" Target="http://www.ilsr.org/ultimate-solar-calculato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sireusa.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powertochoose.com/" TargetMode="External"/><Relationship Id="rId5" Type="http://schemas.openxmlformats.org/officeDocument/2006/relationships/image" Target="../media/image26.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solarizeplano.org/" TargetMode="External"/><Relationship Id="rId7" Type="http://schemas.openxmlformats.org/officeDocument/2006/relationships/hyperlink" Target="http://www.nrel.gov/docs/fy12osti/54738.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hyperlink" Target="http://wellsbranchsolar.blogspot.com/" TargetMode="External"/><Relationship Id="rId10" Type="http://schemas.openxmlformats.org/officeDocument/2006/relationships/image" Target="../media/image34.png"/><Relationship Id="rId4" Type="http://schemas.openxmlformats.org/officeDocument/2006/relationships/hyperlink" Target="http://solarizegarland.blogspot.com/" TargetMode="External"/><Relationship Id="rId9" Type="http://schemas.openxmlformats.org/officeDocument/2006/relationships/hyperlink" Target="http://www.ntreg.org/solarize.s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pvwatts.nrel.gov/index.php" TargetMode="External"/><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hyperlink" Target="http://www.nabcep.org/certified-installer-locator?country=United+States&amp;state=TX&amp;cer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txses.org/how-to-choose-a-solar-installer/" TargetMode="External"/><Relationship Id="rId11" Type="http://schemas.openxmlformats.org/officeDocument/2006/relationships/hyperlink" Target="http://txses.org/texas-solar-energy-societys-business-members/" TargetMode="External"/><Relationship Id="rId5" Type="http://schemas.openxmlformats.org/officeDocument/2006/relationships/image" Target="../media/image36.jpeg"/><Relationship Id="rId10" Type="http://schemas.openxmlformats.org/officeDocument/2006/relationships/hyperlink" Target="http://www.takealoadofftexas.com/index.aspx?id=find-provider" TargetMode="External"/><Relationship Id="rId4" Type="http://schemas.openxmlformats.org/officeDocument/2006/relationships/hyperlink" Target="http://www.takealoadofftexas.com/index.aspx?id=select-service-provider" TargetMode="Externa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hyperlink" Target="http://www.dsireusa.org/" TargetMode="External"/><Relationship Id="rId18" Type="http://schemas.openxmlformats.org/officeDocument/2006/relationships/hyperlink" Target="http://www.keepingpaceintexas.org/home/pace-overview/" TargetMode="External"/><Relationship Id="rId26" Type="http://schemas.openxmlformats.org/officeDocument/2006/relationships/hyperlink" Target="http://solarizetexas.org/" TargetMode="External"/><Relationship Id="rId39" Type="http://schemas.openxmlformats.org/officeDocument/2006/relationships/hyperlink" Target="http://www.seia.org/state-solar-policy/texas" TargetMode="External"/><Relationship Id="rId21" Type="http://schemas.openxmlformats.org/officeDocument/2006/relationships/hyperlink" Target="https://www.solarelectricpower.org/" TargetMode="External"/><Relationship Id="rId34" Type="http://schemas.openxmlformats.org/officeDocument/2006/relationships/hyperlink" Target="http://energy.gov/eere/sunshot/solar-energy-resource-center" TargetMode="External"/><Relationship Id="rId7" Type="http://schemas.openxmlformats.org/officeDocument/2006/relationships/hyperlink" Target="https://geostellar.com/" TargetMode="External"/><Relationship Id="rId2" Type="http://schemas.openxmlformats.org/officeDocument/2006/relationships/notesSlide" Target="../notesSlides/notesSlide27.xml"/><Relationship Id="rId16" Type="http://schemas.openxmlformats.org/officeDocument/2006/relationships/hyperlink" Target="https://www.fanniemae.com/multifamily/green-initiative" TargetMode="External"/><Relationship Id="rId20" Type="http://schemas.openxmlformats.org/officeDocument/2006/relationships/hyperlink" Target="http://www.seia.org/" TargetMode="External"/><Relationship Id="rId29" Type="http://schemas.openxmlformats.org/officeDocument/2006/relationships/hyperlink" Target="http://www.nabcep.org/" TargetMode="External"/><Relationship Id="rId41"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hyperlink" Target="http://www.mapdwell.com/en" TargetMode="External"/><Relationship Id="rId11" Type="http://schemas.openxmlformats.org/officeDocument/2006/relationships/hyperlink" Target="https://drive.google.com/file/d/0B_4sBDtDZOxeN29IYnViLTVmQk0/edit?pli=1m" TargetMode="External"/><Relationship Id="rId24" Type="http://schemas.openxmlformats.org/officeDocument/2006/relationships/hyperlink" Target="http://www.ntreg.org/solarize.shtml" TargetMode="External"/><Relationship Id="rId32" Type="http://schemas.openxmlformats.org/officeDocument/2006/relationships/hyperlink" Target="http://seco.cpa.state.tx.us/" TargetMode="External"/><Relationship Id="rId37" Type="http://schemas.openxmlformats.org/officeDocument/2006/relationships/hyperlink" Target="http://www2.epa.gov/re-powering/re-powerings-electronic-decision-tree" TargetMode="External"/><Relationship Id="rId40" Type="http://schemas.openxmlformats.org/officeDocument/2006/relationships/hyperlink" Target="http://www.gosolartexas.org/" TargetMode="External"/><Relationship Id="rId5" Type="http://schemas.openxmlformats.org/officeDocument/2006/relationships/hyperlink" Target="https://www.energysage.com/" TargetMode="External"/><Relationship Id="rId15" Type="http://schemas.openxmlformats.org/officeDocument/2006/relationships/hyperlink" Target="http://seco.cpa.state.tx.us/re/incentives-taxcode-statutes.php" TargetMode="External"/><Relationship Id="rId23" Type="http://schemas.openxmlformats.org/officeDocument/2006/relationships/hyperlink" Target="http://www.treia.org/" TargetMode="External"/><Relationship Id="rId28" Type="http://schemas.openxmlformats.org/officeDocument/2006/relationships/hyperlink" Target="http://www.solarenergy.org/" TargetMode="External"/><Relationship Id="rId36" Type="http://schemas.openxmlformats.org/officeDocument/2006/relationships/hyperlink" Target="http://solaroutreach.org/" TargetMode="External"/><Relationship Id="rId10" Type="http://schemas.openxmlformats.org/officeDocument/2006/relationships/hyperlink" Target="http://www.solar-estimate.org/" TargetMode="External"/><Relationship Id="rId19" Type="http://schemas.openxmlformats.org/officeDocument/2006/relationships/hyperlink" Target="http://www.gosolartexas.org/solar-glossary#N" TargetMode="External"/><Relationship Id="rId31" Type="http://schemas.openxmlformats.org/officeDocument/2006/relationships/hyperlink" Target="Gosolartexas.org" TargetMode="External"/><Relationship Id="rId4" Type="http://schemas.openxmlformats.org/officeDocument/2006/relationships/hyperlink" Target="https://www.google.com/get/sunroof" TargetMode="External"/><Relationship Id="rId9" Type="http://schemas.openxmlformats.org/officeDocument/2006/relationships/hyperlink" Target="http://solarenergy.com/solar-calculator" TargetMode="External"/><Relationship Id="rId14" Type="http://schemas.openxmlformats.org/officeDocument/2006/relationships/hyperlink" Target="http://powertochoose.org/en-us/Plan/Offers" TargetMode="External"/><Relationship Id="rId22" Type="http://schemas.openxmlformats.org/officeDocument/2006/relationships/hyperlink" Target="http://txses.org/" TargetMode="External"/><Relationship Id="rId27" Type="http://schemas.openxmlformats.org/officeDocument/2006/relationships/hyperlink" Target="http://www.irecusa.org/workforce-education/solar-instructor-training-network/" TargetMode="External"/><Relationship Id="rId30" Type="http://schemas.openxmlformats.org/officeDocument/2006/relationships/hyperlink" Target="http://www.takealoadofftexas.com/index.aspx?id=select-service-provider" TargetMode="External"/><Relationship Id="rId35" Type="http://schemas.openxmlformats.org/officeDocument/2006/relationships/hyperlink" Target="http://energy.gov/eere/sunshot/sunshot-initiative" TargetMode="External"/><Relationship Id="rId8" Type="http://schemas.openxmlformats.org/officeDocument/2006/relationships/hyperlink" Target="http://pvwatts.nrel.gov/" TargetMode="External"/><Relationship Id="rId3" Type="http://schemas.openxmlformats.org/officeDocument/2006/relationships/hyperlink" Target="http://www.solarroadmap.com/" TargetMode="External"/><Relationship Id="rId12" Type="http://schemas.openxmlformats.org/officeDocument/2006/relationships/hyperlink" Target="https://www.smartmetertexas.com/" TargetMode="External"/><Relationship Id="rId17" Type="http://schemas.openxmlformats.org/officeDocument/2006/relationships/hyperlink" Target="http://programs.dsireusa.org/system/program/detail/658" TargetMode="External"/><Relationship Id="rId25" Type="http://schemas.openxmlformats.org/officeDocument/2006/relationships/hyperlink" Target="http://www.planosolar.org/" TargetMode="External"/><Relationship Id="rId33" Type="http://schemas.openxmlformats.org/officeDocument/2006/relationships/hyperlink" Target="https://openpv.nrel.gov/" TargetMode="External"/><Relationship Id="rId38" Type="http://schemas.openxmlformats.org/officeDocument/2006/relationships/hyperlink" Target="http://narc.org/solarop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ctcog.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xregionalcouncil.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nctcog.org/" TargetMode="Externa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eia.org/research-resources/solar-market-insight-report-2016-q2"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kRzJzBECogs"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jpeg"/><Relationship Id="rId4" Type="http://schemas.openxmlformats.org/officeDocument/2006/relationships/diagramData" Target="../diagrams/data3.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capitol.state.tx.us/tlodocs/82R/billtext/html/HB00362F.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apitol.state.tx.us/tlodocs/84R/billtext/html/SB01626F.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536496"/>
            <a:ext cx="9144000" cy="3332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6539" y="3493670"/>
            <a:ext cx="5790922" cy="1640580"/>
          </a:xfrm>
          <a:prstGeom prst="rect">
            <a:avLst/>
          </a:prstGeom>
        </p:spPr>
      </p:pic>
      <p:sp>
        <p:nvSpPr>
          <p:cNvPr id="6" name="Subtitle 2"/>
          <p:cNvSpPr txBox="1">
            <a:spLocks/>
          </p:cNvSpPr>
          <p:nvPr/>
        </p:nvSpPr>
        <p:spPr>
          <a:xfrm>
            <a:off x="914400" y="5057391"/>
            <a:ext cx="7315200" cy="284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600" b="1" dirty="0">
                <a:solidFill>
                  <a:schemeClr val="tx1">
                    <a:lumMod val="75000"/>
                    <a:lumOff val="25000"/>
                  </a:schemeClr>
                </a:solidFill>
              </a:rPr>
              <a:t>AN OVERVIEW OF SOLAR ENERGY SYSTEMS AND TECHNOLOGY</a:t>
            </a:r>
          </a:p>
        </p:txBody>
      </p:sp>
      <p:sp>
        <p:nvSpPr>
          <p:cNvPr id="3" name="Subtitle 2"/>
          <p:cNvSpPr>
            <a:spLocks noGrp="1"/>
          </p:cNvSpPr>
          <p:nvPr>
            <p:ph type="subTitle" idx="1"/>
          </p:nvPr>
        </p:nvSpPr>
        <p:spPr>
          <a:xfrm>
            <a:off x="914400" y="5661007"/>
            <a:ext cx="7315200" cy="284000"/>
          </a:xfrm>
        </p:spPr>
        <p:txBody>
          <a:bodyPr>
            <a:noAutofit/>
          </a:bodyPr>
          <a:lstStyle/>
          <a:p>
            <a:pPr algn="ctr"/>
            <a:r>
              <a:rPr lang="en-US" sz="1400" b="1" dirty="0">
                <a:solidFill>
                  <a:schemeClr val="tx1">
                    <a:lumMod val="75000"/>
                    <a:lumOff val="25000"/>
                  </a:schemeClr>
                </a:solidFill>
              </a:rPr>
              <a:t>Prepared by the North Central Texas Council of Governments</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3392" y="5978308"/>
            <a:ext cx="2677216" cy="535442"/>
          </a:xfrm>
          <a:prstGeom prst="rect">
            <a:avLst/>
          </a:prstGeom>
        </p:spPr>
      </p:pic>
      <p:sp>
        <p:nvSpPr>
          <p:cNvPr id="8" name="TextBox 7"/>
          <p:cNvSpPr txBox="1"/>
          <p:nvPr/>
        </p:nvSpPr>
        <p:spPr>
          <a:xfrm>
            <a:off x="3457757" y="6462093"/>
            <a:ext cx="2228495" cy="369332"/>
          </a:xfrm>
          <a:prstGeom prst="rect">
            <a:avLst/>
          </a:prstGeom>
          <a:noFill/>
        </p:spPr>
        <p:txBody>
          <a:bodyPr wrap="none" rtlCol="0">
            <a:spAutoFit/>
          </a:bodyPr>
          <a:lstStyle/>
          <a:p>
            <a:pPr algn="ctr"/>
            <a:r>
              <a:rPr lang="en-US" sz="900" dirty="0">
                <a:hlinkClick r:id="rId6"/>
              </a:rPr>
              <a:t>www.nctcog.org</a:t>
            </a:r>
            <a:r>
              <a:rPr lang="en-US" sz="900" dirty="0"/>
              <a:t> and </a:t>
            </a:r>
            <a:r>
              <a:rPr lang="en-US" sz="900" dirty="0">
                <a:hlinkClick r:id="rId7"/>
              </a:rPr>
              <a:t>www.gosolartexas.org</a:t>
            </a:r>
            <a:endParaRPr lang="en-US" sz="900" dirty="0"/>
          </a:p>
          <a:p>
            <a:pPr algn="ctr"/>
            <a:r>
              <a:rPr lang="en-US" sz="900" dirty="0"/>
              <a:t>Prepared September 2016</a:t>
            </a:r>
          </a:p>
        </p:txBody>
      </p:sp>
      <p:sp>
        <p:nvSpPr>
          <p:cNvPr id="10" name="Slide Number Placeholder 9"/>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78003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
        <p:nvSpPr>
          <p:cNvPr id="2" name="TextBox 1"/>
          <p:cNvSpPr txBox="1"/>
          <p:nvPr/>
        </p:nvSpPr>
        <p:spPr>
          <a:xfrm>
            <a:off x="352697" y="791664"/>
            <a:ext cx="8267428" cy="1446550"/>
          </a:xfrm>
          <a:prstGeom prst="rect">
            <a:avLst/>
          </a:prstGeom>
          <a:noFill/>
        </p:spPr>
        <p:txBody>
          <a:bodyPr wrap="square" rtlCol="0">
            <a:spAutoFit/>
          </a:bodyPr>
          <a:lstStyle/>
          <a:p>
            <a:r>
              <a:rPr lang="en-US" sz="4400" b="1" cap="all" dirty="0">
                <a:solidFill>
                  <a:schemeClr val="bg1"/>
                </a:solidFill>
                <a:latin typeface="+mj-lt"/>
              </a:rPr>
              <a:t>Solar 101 Basics</a:t>
            </a:r>
            <a:r>
              <a:rPr lang="en-US" sz="4400" cap="all" dirty="0">
                <a:solidFill>
                  <a:schemeClr val="bg1"/>
                </a:solidFill>
                <a:latin typeface="+mj-lt"/>
              </a:rPr>
              <a:t>: Terminology and Equipment</a:t>
            </a:r>
            <a:endParaRPr lang="en-US" sz="4400" b="1" cap="all" dirty="0">
              <a:solidFill>
                <a:schemeClr val="bg1"/>
              </a:solidFill>
              <a:latin typeface="+mj-lt"/>
            </a:endParaRPr>
          </a:p>
        </p:txBody>
      </p:sp>
      <p:sp>
        <p:nvSpPr>
          <p:cNvPr id="3" name="Rectangle 2"/>
          <p:cNvSpPr/>
          <p:nvPr/>
        </p:nvSpPr>
        <p:spPr>
          <a:xfrm>
            <a:off x="352697" y="5679243"/>
            <a:ext cx="8162653" cy="707886"/>
          </a:xfrm>
          <a:prstGeom prst="rect">
            <a:avLst/>
          </a:prstGeom>
        </p:spPr>
        <p:txBody>
          <a:bodyPr wrap="square">
            <a:spAutoFit/>
          </a:bodyPr>
          <a:lstStyle/>
          <a:p>
            <a:r>
              <a:rPr lang="en-US" sz="2000" b="1" dirty="0">
                <a:latin typeface="+mj-lt"/>
              </a:rPr>
              <a:t>The Lone Star State has installed 534 megawatts (MW) of solar capacity, enough to power 57,000 homes.*</a:t>
            </a:r>
          </a:p>
        </p:txBody>
      </p:sp>
      <p:sp>
        <p:nvSpPr>
          <p:cNvPr id="4" name="TextBox 3"/>
          <p:cNvSpPr txBox="1"/>
          <p:nvPr/>
        </p:nvSpPr>
        <p:spPr>
          <a:xfrm>
            <a:off x="352697" y="6538913"/>
            <a:ext cx="5274201" cy="230832"/>
          </a:xfrm>
          <a:prstGeom prst="rect">
            <a:avLst/>
          </a:prstGeom>
          <a:noFill/>
        </p:spPr>
        <p:txBody>
          <a:bodyPr wrap="none" rtlCol="0">
            <a:spAutoFit/>
          </a:bodyPr>
          <a:lstStyle/>
          <a:p>
            <a:r>
              <a:rPr lang="en-US" sz="900" dirty="0">
                <a:latin typeface="+mj-lt"/>
              </a:rPr>
              <a:t>*Source: Solar Energy Industries Association, SEIA.org/</a:t>
            </a:r>
            <a:r>
              <a:rPr lang="en-US" sz="900" dirty="0" err="1">
                <a:latin typeface="+mj-lt"/>
              </a:rPr>
              <a:t>smi</a:t>
            </a:r>
            <a:r>
              <a:rPr lang="en-US" sz="900" dirty="0">
                <a:latin typeface="+mj-lt"/>
              </a:rPr>
              <a:t>. Acquired August 2016. Data as of December 2015.</a:t>
            </a:r>
          </a:p>
        </p:txBody>
      </p:sp>
    </p:spTree>
    <p:extLst>
      <p:ext uri="{BB962C8B-B14F-4D97-AF65-F5344CB8AC3E}">
        <p14:creationId xmlns:p14="http://schemas.microsoft.com/office/powerpoint/2010/main" val="64283090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41127" y="6492875"/>
            <a:ext cx="2057400" cy="365125"/>
          </a:xfrm>
        </p:spPr>
        <p:txBody>
          <a:bodyPr/>
          <a:lstStyle/>
          <a:p>
            <a:fld id="{6D22F896-40B5-4ADD-8801-0D06FADFA095}" type="slidenum">
              <a:rPr lang="en-US" smtClean="0">
                <a:latin typeface="+mj-lt"/>
              </a:rPr>
              <a:t>11</a:t>
            </a:fld>
            <a:endParaRPr lang="en-US" dirty="0">
              <a:latin typeface="+mj-lt"/>
            </a:endParaRPr>
          </a:p>
        </p:txBody>
      </p:sp>
      <p:sp>
        <p:nvSpPr>
          <p:cNvPr id="6" name="Title 4"/>
          <p:cNvSpPr txBox="1">
            <a:spLocks/>
          </p:cNvSpPr>
          <p:nvPr/>
        </p:nvSpPr>
        <p:spPr>
          <a:xfrm>
            <a:off x="448492" y="284322"/>
            <a:ext cx="8229600" cy="801189"/>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Solar 101 Basics: Electricity, Power, and Energy Terminology</a:t>
            </a:r>
          </a:p>
        </p:txBody>
      </p:sp>
      <p:sp>
        <p:nvSpPr>
          <p:cNvPr id="7" name="Rectangle 6"/>
          <p:cNvSpPr/>
          <p:nvPr/>
        </p:nvSpPr>
        <p:spPr>
          <a:xfrm>
            <a:off x="448492" y="109697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Textbox5"/>
          <p:cNvSpPr txBox="1">
            <a:spLocks noChangeArrowheads="1"/>
          </p:cNvSpPr>
          <p:nvPr/>
        </p:nvSpPr>
        <p:spPr bwMode="auto">
          <a:xfrm>
            <a:off x="448492" y="1258652"/>
            <a:ext cx="27114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Photovoltaic (“PV”):</a:t>
            </a:r>
          </a:p>
        </p:txBody>
      </p:sp>
      <p:sp>
        <p:nvSpPr>
          <p:cNvPr id="9" name="Textbox4"/>
          <p:cNvSpPr txBox="1">
            <a:spLocks noChangeArrowheads="1"/>
          </p:cNvSpPr>
          <p:nvPr/>
        </p:nvSpPr>
        <p:spPr bwMode="auto">
          <a:xfrm>
            <a:off x="430579" y="3944770"/>
            <a:ext cx="26987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Watts:</a:t>
            </a:r>
          </a:p>
        </p:txBody>
      </p:sp>
      <p:sp>
        <p:nvSpPr>
          <p:cNvPr id="10" name="Textbox1"/>
          <p:cNvSpPr txBox="1">
            <a:spLocks noChangeArrowheads="1"/>
          </p:cNvSpPr>
          <p:nvPr/>
        </p:nvSpPr>
        <p:spPr bwMode="auto">
          <a:xfrm>
            <a:off x="430579" y="4367325"/>
            <a:ext cx="21939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Watt-hours:</a:t>
            </a:r>
          </a:p>
        </p:txBody>
      </p:sp>
      <p:sp>
        <p:nvSpPr>
          <p:cNvPr id="11" name="Textbox12"/>
          <p:cNvSpPr txBox="1">
            <a:spLocks noChangeArrowheads="1"/>
          </p:cNvSpPr>
          <p:nvPr/>
        </p:nvSpPr>
        <p:spPr bwMode="auto">
          <a:xfrm>
            <a:off x="2546126" y="1293042"/>
            <a:ext cx="34813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Electricity from light.</a:t>
            </a:r>
          </a:p>
        </p:txBody>
      </p:sp>
      <p:sp>
        <p:nvSpPr>
          <p:cNvPr id="12" name="Textbox8"/>
          <p:cNvSpPr txBox="1">
            <a:spLocks noChangeArrowheads="1"/>
          </p:cNvSpPr>
          <p:nvPr/>
        </p:nvSpPr>
        <p:spPr bwMode="auto">
          <a:xfrm>
            <a:off x="1173868" y="3942357"/>
            <a:ext cx="5289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Electrical power at any given moment.</a:t>
            </a:r>
          </a:p>
        </p:txBody>
      </p:sp>
      <p:sp>
        <p:nvSpPr>
          <p:cNvPr id="14" name="Textbox9"/>
          <p:cNvSpPr txBox="1">
            <a:spLocks noChangeArrowheads="1"/>
          </p:cNvSpPr>
          <p:nvPr/>
        </p:nvSpPr>
        <p:spPr bwMode="auto">
          <a:xfrm>
            <a:off x="1740266" y="4365393"/>
            <a:ext cx="52498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Quantity of electrical power over time.</a:t>
            </a:r>
          </a:p>
        </p:txBody>
      </p:sp>
      <p:sp>
        <p:nvSpPr>
          <p:cNvPr id="16" name="Textbox1"/>
          <p:cNvSpPr txBox="1">
            <a:spLocks noChangeArrowheads="1"/>
          </p:cNvSpPr>
          <p:nvPr/>
        </p:nvSpPr>
        <p:spPr bwMode="auto">
          <a:xfrm>
            <a:off x="430579" y="4764200"/>
            <a:ext cx="21939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Kilo:</a:t>
            </a:r>
          </a:p>
        </p:txBody>
      </p:sp>
      <p:sp>
        <p:nvSpPr>
          <p:cNvPr id="17" name="Textbox9"/>
          <p:cNvSpPr txBox="1">
            <a:spLocks noChangeArrowheads="1"/>
          </p:cNvSpPr>
          <p:nvPr/>
        </p:nvSpPr>
        <p:spPr bwMode="auto">
          <a:xfrm>
            <a:off x="944929" y="4769638"/>
            <a:ext cx="5257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1,000 of something.</a:t>
            </a:r>
          </a:p>
          <a:p>
            <a:pPr eaLnBrk="1" hangingPunct="1">
              <a:spcBef>
                <a:spcPct val="0"/>
              </a:spcBef>
              <a:buFontTx/>
              <a:buNone/>
            </a:pPr>
            <a:r>
              <a:rPr lang="en-US" altLang="en-US" sz="2000" dirty="0">
                <a:solidFill>
                  <a:schemeClr val="tx1">
                    <a:lumMod val="65000"/>
                    <a:lumOff val="35000"/>
                  </a:schemeClr>
                </a:solidFill>
                <a:latin typeface="+mj-lt"/>
              </a:rPr>
              <a:t>1,000 watts = 1 kilowatt</a:t>
            </a:r>
          </a:p>
          <a:p>
            <a:pPr eaLnBrk="1" hangingPunct="1">
              <a:spcBef>
                <a:spcPct val="0"/>
              </a:spcBef>
              <a:buFontTx/>
              <a:buNone/>
            </a:pPr>
            <a:r>
              <a:rPr lang="en-US" altLang="en-US" sz="2000" dirty="0">
                <a:solidFill>
                  <a:schemeClr val="tx1">
                    <a:lumMod val="65000"/>
                    <a:lumOff val="35000"/>
                  </a:schemeClr>
                </a:solidFill>
                <a:latin typeface="+mj-lt"/>
              </a:rPr>
              <a:t>1,000 watt-hours = 1 kilowatt-hour</a:t>
            </a:r>
          </a:p>
        </p:txBody>
      </p:sp>
      <p:sp>
        <p:nvSpPr>
          <p:cNvPr id="18" name="Textbox4"/>
          <p:cNvSpPr txBox="1">
            <a:spLocks noChangeArrowheads="1"/>
          </p:cNvSpPr>
          <p:nvPr/>
        </p:nvSpPr>
        <p:spPr bwMode="auto">
          <a:xfrm>
            <a:off x="430579" y="3037431"/>
            <a:ext cx="31432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Direct Current ("DC"):</a:t>
            </a:r>
          </a:p>
        </p:txBody>
      </p:sp>
      <p:sp>
        <p:nvSpPr>
          <p:cNvPr id="19" name="Textbox8"/>
          <p:cNvSpPr txBox="1">
            <a:spLocks noChangeArrowheads="1"/>
          </p:cNvSpPr>
          <p:nvPr/>
        </p:nvSpPr>
        <p:spPr bwMode="auto">
          <a:xfrm>
            <a:off x="2745063" y="3041553"/>
            <a:ext cx="54895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Electricity that flows in one direction.</a:t>
            </a:r>
          </a:p>
        </p:txBody>
      </p:sp>
      <p:sp>
        <p:nvSpPr>
          <p:cNvPr id="20" name="Textbox4"/>
          <p:cNvSpPr txBox="1">
            <a:spLocks noChangeArrowheads="1"/>
          </p:cNvSpPr>
          <p:nvPr/>
        </p:nvSpPr>
        <p:spPr bwMode="auto">
          <a:xfrm>
            <a:off x="499613" y="3501041"/>
            <a:ext cx="3435350" cy="402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Alternating Current ("AC"):</a:t>
            </a:r>
          </a:p>
        </p:txBody>
      </p:sp>
      <p:sp>
        <p:nvSpPr>
          <p:cNvPr id="21" name="Textbox8"/>
          <p:cNvSpPr txBox="1">
            <a:spLocks noChangeArrowheads="1"/>
          </p:cNvSpPr>
          <p:nvPr/>
        </p:nvSpPr>
        <p:spPr bwMode="auto">
          <a:xfrm>
            <a:off x="3159942" y="3494158"/>
            <a:ext cx="5289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Electricity that changes direction.</a:t>
            </a:r>
          </a:p>
        </p:txBody>
      </p:sp>
      <p:sp>
        <p:nvSpPr>
          <p:cNvPr id="22" name="Textbox5"/>
          <p:cNvSpPr txBox="1">
            <a:spLocks noChangeArrowheads="1"/>
          </p:cNvSpPr>
          <p:nvPr/>
        </p:nvSpPr>
        <p:spPr bwMode="auto">
          <a:xfrm>
            <a:off x="448492" y="2598644"/>
            <a:ext cx="30003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Photovoltaic Array:</a:t>
            </a:r>
          </a:p>
        </p:txBody>
      </p:sp>
      <p:sp>
        <p:nvSpPr>
          <p:cNvPr id="23" name="Textbox5"/>
          <p:cNvSpPr txBox="1">
            <a:spLocks noChangeArrowheads="1"/>
          </p:cNvSpPr>
          <p:nvPr/>
        </p:nvSpPr>
        <p:spPr bwMode="auto">
          <a:xfrm>
            <a:off x="459427" y="1703130"/>
            <a:ext cx="30003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Solar Cell:</a:t>
            </a:r>
          </a:p>
        </p:txBody>
      </p:sp>
      <p:sp>
        <p:nvSpPr>
          <p:cNvPr id="24" name="Textbox12"/>
          <p:cNvSpPr txBox="1">
            <a:spLocks noChangeArrowheads="1"/>
          </p:cNvSpPr>
          <p:nvPr/>
        </p:nvSpPr>
        <p:spPr bwMode="auto">
          <a:xfrm>
            <a:off x="1527541" y="1705355"/>
            <a:ext cx="51419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Converts sunlight into electricity.</a:t>
            </a:r>
          </a:p>
        </p:txBody>
      </p:sp>
      <p:sp>
        <p:nvSpPr>
          <p:cNvPr id="25" name="Textbox12"/>
          <p:cNvSpPr txBox="1">
            <a:spLocks noChangeArrowheads="1"/>
          </p:cNvSpPr>
          <p:nvPr/>
        </p:nvSpPr>
        <p:spPr bwMode="auto">
          <a:xfrm>
            <a:off x="2469380" y="2618111"/>
            <a:ext cx="51419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Multiple photovoltaic modules.</a:t>
            </a:r>
          </a:p>
        </p:txBody>
      </p:sp>
      <p:sp>
        <p:nvSpPr>
          <p:cNvPr id="26" name="Textbox5"/>
          <p:cNvSpPr txBox="1">
            <a:spLocks noChangeArrowheads="1"/>
          </p:cNvSpPr>
          <p:nvPr/>
        </p:nvSpPr>
        <p:spPr bwMode="auto">
          <a:xfrm>
            <a:off x="459426" y="2150887"/>
            <a:ext cx="30003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Photovoltaic Module:</a:t>
            </a:r>
          </a:p>
        </p:txBody>
      </p:sp>
      <p:sp>
        <p:nvSpPr>
          <p:cNvPr id="27" name="Textbox12"/>
          <p:cNvSpPr txBox="1">
            <a:spLocks noChangeArrowheads="1"/>
          </p:cNvSpPr>
          <p:nvPr/>
        </p:nvSpPr>
        <p:spPr bwMode="auto">
          <a:xfrm>
            <a:off x="2745063" y="2150886"/>
            <a:ext cx="52990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Multiple solar cells connected in one unit.</a:t>
            </a:r>
          </a:p>
        </p:txBody>
      </p:sp>
      <p:sp>
        <p:nvSpPr>
          <p:cNvPr id="28" name="Textbox5"/>
          <p:cNvSpPr txBox="1">
            <a:spLocks noChangeArrowheads="1"/>
          </p:cNvSpPr>
          <p:nvPr/>
        </p:nvSpPr>
        <p:spPr bwMode="auto">
          <a:xfrm>
            <a:off x="417879" y="5931144"/>
            <a:ext cx="27114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Inverter:</a:t>
            </a:r>
          </a:p>
        </p:txBody>
      </p:sp>
      <p:sp>
        <p:nvSpPr>
          <p:cNvPr id="29" name="Textbox12"/>
          <p:cNvSpPr txBox="1">
            <a:spLocks noChangeArrowheads="1"/>
          </p:cNvSpPr>
          <p:nvPr/>
        </p:nvSpPr>
        <p:spPr bwMode="auto">
          <a:xfrm>
            <a:off x="1387840" y="5931144"/>
            <a:ext cx="528161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Device that changes DC to AC.</a:t>
            </a:r>
          </a:p>
        </p:txBody>
      </p:sp>
      <p:sp>
        <p:nvSpPr>
          <p:cNvPr id="4"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33887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20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0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4"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dvAuto="0"/>
      <p:bldP spid="29"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latin typeface="+mj-lt"/>
              </a:rPr>
              <a:t>12</a:t>
            </a:fld>
            <a:endParaRPr lang="en-US" dirty="0">
              <a:latin typeface="+mj-lt"/>
            </a:endParaRPr>
          </a:p>
        </p:txBody>
      </p:sp>
      <p:sp>
        <p:nvSpPr>
          <p:cNvPr id="6"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Solar 101 Basics: Financial Terminology</a:t>
            </a:r>
          </a:p>
        </p:txBody>
      </p:sp>
      <p:sp>
        <p:nvSpPr>
          <p:cNvPr id="7" name="Rectangle 6"/>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5"/>
          <p:cNvSpPr txBox="1">
            <a:spLocks noChangeArrowheads="1"/>
          </p:cNvSpPr>
          <p:nvPr/>
        </p:nvSpPr>
        <p:spPr bwMode="auto">
          <a:xfrm>
            <a:off x="363763" y="1341898"/>
            <a:ext cx="27114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Grid-Connected:</a:t>
            </a:r>
            <a:endParaRPr lang="en-US" altLang="en-US" sz="1800" b="1" dirty="0">
              <a:solidFill>
                <a:schemeClr val="tx1">
                  <a:lumMod val="65000"/>
                  <a:lumOff val="35000"/>
                </a:schemeClr>
              </a:solidFill>
              <a:latin typeface="+mj-lt"/>
            </a:endParaRPr>
          </a:p>
        </p:txBody>
      </p:sp>
      <p:sp>
        <p:nvSpPr>
          <p:cNvPr id="31" name="Textbox4"/>
          <p:cNvSpPr txBox="1">
            <a:spLocks noChangeArrowheads="1"/>
          </p:cNvSpPr>
          <p:nvPr/>
        </p:nvSpPr>
        <p:spPr bwMode="auto">
          <a:xfrm>
            <a:off x="396238" y="3775081"/>
            <a:ext cx="26987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"PPA":</a:t>
            </a:r>
          </a:p>
        </p:txBody>
      </p:sp>
      <p:sp>
        <p:nvSpPr>
          <p:cNvPr id="32" name="Textbox12"/>
          <p:cNvSpPr txBox="1">
            <a:spLocks noChangeArrowheads="1"/>
          </p:cNvSpPr>
          <p:nvPr/>
        </p:nvSpPr>
        <p:spPr bwMode="auto">
          <a:xfrm>
            <a:off x="2143397" y="1352036"/>
            <a:ext cx="54895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Connected to the utility lines.</a:t>
            </a:r>
            <a:endParaRPr lang="en-US" altLang="en-US" sz="1800" dirty="0">
              <a:solidFill>
                <a:schemeClr val="tx1">
                  <a:lumMod val="65000"/>
                  <a:lumOff val="35000"/>
                </a:schemeClr>
              </a:solidFill>
              <a:latin typeface="+mj-lt"/>
            </a:endParaRPr>
          </a:p>
        </p:txBody>
      </p:sp>
      <p:sp>
        <p:nvSpPr>
          <p:cNvPr id="33" name="Textbox8"/>
          <p:cNvSpPr txBox="1">
            <a:spLocks noChangeArrowheads="1"/>
          </p:cNvSpPr>
          <p:nvPr/>
        </p:nvSpPr>
        <p:spPr bwMode="auto">
          <a:xfrm>
            <a:off x="1143363" y="3793716"/>
            <a:ext cx="5289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Power Purchase Agreement.</a:t>
            </a:r>
            <a:endParaRPr lang="en-US" altLang="en-US" sz="1800" dirty="0">
              <a:solidFill>
                <a:schemeClr val="tx1">
                  <a:lumMod val="65000"/>
                  <a:lumOff val="35000"/>
                </a:schemeClr>
              </a:solidFill>
              <a:latin typeface="+mj-lt"/>
            </a:endParaRPr>
          </a:p>
        </p:txBody>
      </p:sp>
      <p:sp>
        <p:nvSpPr>
          <p:cNvPr id="37" name="Textbox4"/>
          <p:cNvSpPr txBox="1">
            <a:spLocks noChangeArrowheads="1"/>
          </p:cNvSpPr>
          <p:nvPr/>
        </p:nvSpPr>
        <p:spPr bwMode="auto">
          <a:xfrm>
            <a:off x="376464" y="3271325"/>
            <a:ext cx="26987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Parity:</a:t>
            </a:r>
          </a:p>
        </p:txBody>
      </p:sp>
      <p:sp>
        <p:nvSpPr>
          <p:cNvPr id="38" name="Textbox8"/>
          <p:cNvSpPr txBox="1">
            <a:spLocks noChangeArrowheads="1"/>
          </p:cNvSpPr>
          <p:nvPr/>
        </p:nvSpPr>
        <p:spPr bwMode="auto">
          <a:xfrm>
            <a:off x="1168400" y="3289960"/>
            <a:ext cx="5289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Energy value balances loan payment.</a:t>
            </a:r>
            <a:endParaRPr lang="en-US" altLang="en-US" sz="1800" dirty="0">
              <a:solidFill>
                <a:schemeClr val="tx1">
                  <a:lumMod val="65000"/>
                  <a:lumOff val="35000"/>
                </a:schemeClr>
              </a:solidFill>
              <a:latin typeface="+mj-lt"/>
            </a:endParaRPr>
          </a:p>
        </p:txBody>
      </p:sp>
      <p:sp>
        <p:nvSpPr>
          <p:cNvPr id="39" name="Textbox5"/>
          <p:cNvSpPr txBox="1">
            <a:spLocks noChangeArrowheads="1"/>
          </p:cNvSpPr>
          <p:nvPr/>
        </p:nvSpPr>
        <p:spPr bwMode="auto">
          <a:xfrm>
            <a:off x="363763" y="2852647"/>
            <a:ext cx="30003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Net Zero:</a:t>
            </a:r>
          </a:p>
        </p:txBody>
      </p:sp>
      <p:sp>
        <p:nvSpPr>
          <p:cNvPr id="40" name="Textbox5"/>
          <p:cNvSpPr txBox="1">
            <a:spLocks noChangeArrowheads="1"/>
          </p:cNvSpPr>
          <p:nvPr/>
        </p:nvSpPr>
        <p:spPr bwMode="auto">
          <a:xfrm>
            <a:off x="363764" y="1845409"/>
            <a:ext cx="30003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Leased System:</a:t>
            </a:r>
          </a:p>
        </p:txBody>
      </p:sp>
      <p:sp>
        <p:nvSpPr>
          <p:cNvPr id="41" name="Textbox12"/>
          <p:cNvSpPr txBox="1">
            <a:spLocks noChangeArrowheads="1"/>
          </p:cNvSpPr>
          <p:nvPr/>
        </p:nvSpPr>
        <p:spPr bwMode="auto">
          <a:xfrm>
            <a:off x="1997075" y="1847664"/>
            <a:ext cx="54895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On the business, owned by a third-party.</a:t>
            </a:r>
            <a:endParaRPr lang="en-US" altLang="en-US" sz="1800" dirty="0">
              <a:solidFill>
                <a:schemeClr val="tx1">
                  <a:lumMod val="65000"/>
                  <a:lumOff val="35000"/>
                </a:schemeClr>
              </a:solidFill>
              <a:latin typeface="+mj-lt"/>
            </a:endParaRPr>
          </a:p>
        </p:txBody>
      </p:sp>
      <p:sp>
        <p:nvSpPr>
          <p:cNvPr id="42" name="Textbox12"/>
          <p:cNvSpPr txBox="1">
            <a:spLocks noChangeArrowheads="1"/>
          </p:cNvSpPr>
          <p:nvPr/>
        </p:nvSpPr>
        <p:spPr bwMode="auto">
          <a:xfrm>
            <a:off x="1417411" y="2865593"/>
            <a:ext cx="549433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Energy credit balances energy consumed.</a:t>
            </a:r>
            <a:endParaRPr lang="en-US" altLang="en-US" sz="1800" dirty="0">
              <a:solidFill>
                <a:schemeClr val="tx1">
                  <a:lumMod val="65000"/>
                  <a:lumOff val="35000"/>
                </a:schemeClr>
              </a:solidFill>
              <a:latin typeface="+mj-lt"/>
            </a:endParaRPr>
          </a:p>
        </p:txBody>
      </p:sp>
      <p:sp>
        <p:nvSpPr>
          <p:cNvPr id="43" name="Textbox5"/>
          <p:cNvSpPr txBox="1">
            <a:spLocks noChangeArrowheads="1"/>
          </p:cNvSpPr>
          <p:nvPr/>
        </p:nvSpPr>
        <p:spPr bwMode="auto">
          <a:xfrm>
            <a:off x="363763" y="2349410"/>
            <a:ext cx="30003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Net Metering:</a:t>
            </a:r>
          </a:p>
        </p:txBody>
      </p:sp>
      <p:sp>
        <p:nvSpPr>
          <p:cNvPr id="44" name="Textbox12"/>
          <p:cNvSpPr txBox="1">
            <a:spLocks noChangeArrowheads="1"/>
          </p:cNvSpPr>
          <p:nvPr/>
        </p:nvSpPr>
        <p:spPr bwMode="auto">
          <a:xfrm>
            <a:off x="1913754" y="2356618"/>
            <a:ext cx="52990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Credit for energy sent back to the utility.</a:t>
            </a:r>
            <a:endParaRPr lang="en-US" altLang="en-US" sz="1800" dirty="0">
              <a:solidFill>
                <a:schemeClr val="tx1">
                  <a:lumMod val="65000"/>
                  <a:lumOff val="35000"/>
                </a:schemeClr>
              </a:solidFill>
              <a:latin typeface="+mj-lt"/>
            </a:endParaRPr>
          </a:p>
        </p:txBody>
      </p:sp>
      <p:sp>
        <p:nvSpPr>
          <p:cNvPr id="45" name="Textbox4"/>
          <p:cNvSpPr txBox="1">
            <a:spLocks noChangeArrowheads="1"/>
          </p:cNvSpPr>
          <p:nvPr/>
        </p:nvSpPr>
        <p:spPr bwMode="auto">
          <a:xfrm>
            <a:off x="396238" y="4273667"/>
            <a:ext cx="97100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"REP":</a:t>
            </a:r>
          </a:p>
        </p:txBody>
      </p:sp>
      <p:sp>
        <p:nvSpPr>
          <p:cNvPr id="46" name="Textbox8"/>
          <p:cNvSpPr txBox="1">
            <a:spLocks noChangeArrowheads="1"/>
          </p:cNvSpPr>
          <p:nvPr/>
        </p:nvSpPr>
        <p:spPr bwMode="auto">
          <a:xfrm>
            <a:off x="1143363" y="4288109"/>
            <a:ext cx="5289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Retail Electric Provider.</a:t>
            </a:r>
            <a:endParaRPr lang="en-US" altLang="en-US" sz="1800" dirty="0">
              <a:solidFill>
                <a:schemeClr val="tx1">
                  <a:lumMod val="65000"/>
                  <a:lumOff val="35000"/>
                </a:schemeClr>
              </a:solidFill>
              <a:latin typeface="+mj-lt"/>
            </a:endParaRPr>
          </a:p>
        </p:txBody>
      </p:sp>
      <p:sp>
        <p:nvSpPr>
          <p:cNvPr id="47" name="Textbox4"/>
          <p:cNvSpPr txBox="1">
            <a:spLocks noChangeArrowheads="1"/>
          </p:cNvSpPr>
          <p:nvPr/>
        </p:nvSpPr>
        <p:spPr bwMode="auto">
          <a:xfrm>
            <a:off x="448492" y="4766314"/>
            <a:ext cx="26987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dirty="0">
                <a:solidFill>
                  <a:schemeClr val="tx1">
                    <a:lumMod val="65000"/>
                    <a:lumOff val="35000"/>
                  </a:schemeClr>
                </a:solidFill>
                <a:latin typeface="+mj-lt"/>
              </a:rPr>
              <a:t>Zero Energy Home:</a:t>
            </a:r>
          </a:p>
        </p:txBody>
      </p:sp>
      <p:sp>
        <p:nvSpPr>
          <p:cNvPr id="48" name="Textbox8"/>
          <p:cNvSpPr txBox="1">
            <a:spLocks noChangeArrowheads="1"/>
          </p:cNvSpPr>
          <p:nvPr/>
        </p:nvSpPr>
        <p:spPr bwMode="auto">
          <a:xfrm>
            <a:off x="2512332" y="4766314"/>
            <a:ext cx="54879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chemeClr val="tx1">
                    <a:lumMod val="65000"/>
                    <a:lumOff val="35000"/>
                  </a:schemeClr>
                </a:solidFill>
                <a:latin typeface="+mj-lt"/>
              </a:rPr>
              <a:t>Energy value produced = value consumed.</a:t>
            </a:r>
            <a:endParaRPr lang="en-US" altLang="en-US" sz="1800" dirty="0">
              <a:solidFill>
                <a:schemeClr val="tx1">
                  <a:lumMod val="65000"/>
                  <a:lumOff val="35000"/>
                </a:schemeClr>
              </a:solidFill>
              <a:latin typeface="+mj-lt"/>
            </a:endParaRPr>
          </a:p>
        </p:txBody>
      </p:sp>
      <p:sp>
        <p:nvSpPr>
          <p:cNvPr id="21"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8383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2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20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20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20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3"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P spid="4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30063" y="2804735"/>
            <a:ext cx="1114425" cy="1038225"/>
          </a:xfrm>
          <a:noFill/>
        </p:spPr>
      </p:pic>
      <p:pic>
        <p:nvPicPr>
          <p:cNvPr id="20483" name="Picture 3"/>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2664780" y="2203450"/>
            <a:ext cx="1216025" cy="2185988"/>
          </a:xfrm>
          <a:noFill/>
        </p:spPr>
      </p:pic>
      <p:pic>
        <p:nvPicPr>
          <p:cNvPr id="20484" name="Picture 4"/>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158740" y="1794540"/>
            <a:ext cx="3600450" cy="4273550"/>
          </a:xfrm>
          <a:noFill/>
        </p:spPr>
      </p:pic>
      <p:sp>
        <p:nvSpPr>
          <p:cNvPr id="3" name="Slide Number Placeholder 2"/>
          <p:cNvSpPr>
            <a:spLocks noGrp="1"/>
          </p:cNvSpPr>
          <p:nvPr>
            <p:ph type="sldNum" sz="quarter" idx="12"/>
          </p:nvPr>
        </p:nvSpPr>
        <p:spPr/>
        <p:txBody>
          <a:bodyPr/>
          <a:lstStyle/>
          <a:p>
            <a:pPr>
              <a:defRPr/>
            </a:pPr>
            <a:fld id="{102C8E7B-D3E5-4715-A66B-E895D86909C7}" type="slidenum">
              <a:rPr lang="en-US" altLang="en-US" smtClean="0"/>
              <a:pPr>
                <a:defRPr/>
              </a:pPr>
              <a:t>13</a:t>
            </a:fld>
            <a:endParaRPr lang="en-US" altLang="en-US" dirty="0"/>
          </a:p>
        </p:txBody>
      </p:sp>
      <p:sp>
        <p:nvSpPr>
          <p:cNvPr id="20486" name="AutoShape 6"/>
          <p:cNvSpPr>
            <a:spLocks noChangeArrowheads="1"/>
          </p:cNvSpPr>
          <p:nvPr/>
        </p:nvSpPr>
        <p:spPr bwMode="auto">
          <a:xfrm>
            <a:off x="1616478" y="3055083"/>
            <a:ext cx="976312" cy="485775"/>
          </a:xfrm>
          <a:prstGeom prst="rightArrow">
            <a:avLst>
              <a:gd name="adj1" fmla="val 50000"/>
              <a:gd name="adj2" fmla="val 50245"/>
            </a:avLst>
          </a:prstGeom>
          <a:solidFill>
            <a:schemeClr val="accent4"/>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prstClr val="white"/>
              </a:solidFill>
            </a:endParaRPr>
          </a:p>
        </p:txBody>
      </p:sp>
      <p:sp>
        <p:nvSpPr>
          <p:cNvPr id="20487" name="AutoShape 7"/>
          <p:cNvSpPr>
            <a:spLocks noChangeArrowheads="1"/>
          </p:cNvSpPr>
          <p:nvPr/>
        </p:nvSpPr>
        <p:spPr bwMode="auto">
          <a:xfrm>
            <a:off x="3968095" y="3053556"/>
            <a:ext cx="976313" cy="485775"/>
          </a:xfrm>
          <a:prstGeom prst="rightArrow">
            <a:avLst>
              <a:gd name="adj1" fmla="val 50000"/>
              <a:gd name="adj2" fmla="val 50245"/>
            </a:avLst>
          </a:prstGeom>
          <a:solidFill>
            <a:schemeClr val="accent4"/>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prstClr val="white"/>
              </a:solidFill>
            </a:endParaRPr>
          </a:p>
        </p:txBody>
      </p:sp>
      <p:sp>
        <p:nvSpPr>
          <p:cNvPr id="20488" name="Textbox5"/>
          <p:cNvSpPr txBox="1">
            <a:spLocks noChangeArrowheads="1"/>
          </p:cNvSpPr>
          <p:nvPr/>
        </p:nvSpPr>
        <p:spPr bwMode="auto">
          <a:xfrm>
            <a:off x="430063" y="2343070"/>
            <a:ext cx="11144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prstClr val="white"/>
                </a:solidFill>
                <a:latin typeface="Calibri" panose="020F0502020204030204"/>
              </a:rPr>
              <a:t>Cell</a:t>
            </a:r>
            <a:endParaRPr lang="en-US" altLang="en-US" sz="2000" dirty="0">
              <a:solidFill>
                <a:prstClr val="white"/>
              </a:solidFill>
              <a:latin typeface="Calibri" panose="020F0502020204030204"/>
            </a:endParaRPr>
          </a:p>
        </p:txBody>
      </p:sp>
      <p:sp>
        <p:nvSpPr>
          <p:cNvPr id="20489" name="Textbox5"/>
          <p:cNvSpPr txBox="1">
            <a:spLocks noChangeArrowheads="1"/>
          </p:cNvSpPr>
          <p:nvPr/>
        </p:nvSpPr>
        <p:spPr bwMode="auto">
          <a:xfrm>
            <a:off x="2664780" y="1733906"/>
            <a:ext cx="122142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prstClr val="white"/>
                </a:solidFill>
                <a:latin typeface="Calibri" panose="020F0502020204030204"/>
              </a:rPr>
              <a:t>Module</a:t>
            </a:r>
          </a:p>
        </p:txBody>
      </p:sp>
      <p:sp>
        <p:nvSpPr>
          <p:cNvPr id="20490" name="Textbox5"/>
          <p:cNvSpPr txBox="1">
            <a:spLocks noChangeArrowheads="1"/>
          </p:cNvSpPr>
          <p:nvPr/>
        </p:nvSpPr>
        <p:spPr bwMode="auto">
          <a:xfrm>
            <a:off x="5158740" y="1339594"/>
            <a:ext cx="360045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prstClr val="white"/>
                </a:solidFill>
                <a:latin typeface="Calibri" panose="020F0502020204030204"/>
              </a:rPr>
              <a:t>Array</a:t>
            </a:r>
            <a:endParaRPr lang="en-US" altLang="en-US" sz="2000" dirty="0">
              <a:solidFill>
                <a:prstClr val="white"/>
              </a:solidFill>
              <a:latin typeface="Calibri" panose="020F0502020204030204"/>
            </a:endParaRPr>
          </a:p>
        </p:txBody>
      </p:sp>
      <p:sp>
        <p:nvSpPr>
          <p:cNvPr id="14"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Solar 101 Basics: Equipment</a:t>
            </a:r>
          </a:p>
        </p:txBody>
      </p:sp>
      <p:sp>
        <p:nvSpPr>
          <p:cNvPr id="15" name="Rectangle 14"/>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ounded Rectangle 4"/>
          <p:cNvSpPr/>
          <p:nvPr/>
        </p:nvSpPr>
        <p:spPr>
          <a:xfrm>
            <a:off x="403282" y="1801258"/>
            <a:ext cx="1141206" cy="8724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PV SOLAR </a:t>
            </a:r>
            <a:r>
              <a:rPr lang="en-US" b="1" u="sng" dirty="0">
                <a:effectLst>
                  <a:outerShdw blurRad="38100" dist="38100" dir="2700000" algn="tl">
                    <a:srgbClr val="000000">
                      <a:alpha val="43137"/>
                    </a:srgbClr>
                  </a:outerShdw>
                </a:effectLst>
              </a:rPr>
              <a:t>CELL</a:t>
            </a:r>
          </a:p>
        </p:txBody>
      </p:sp>
      <p:sp>
        <p:nvSpPr>
          <p:cNvPr id="17" name="Rounded Rectangle 16"/>
          <p:cNvSpPr/>
          <p:nvPr/>
        </p:nvSpPr>
        <p:spPr>
          <a:xfrm>
            <a:off x="2210346" y="1438295"/>
            <a:ext cx="2124891" cy="64941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PV SOLAR </a:t>
            </a:r>
            <a:r>
              <a:rPr lang="en-US" b="1" u="sng" dirty="0">
                <a:effectLst>
                  <a:outerShdw blurRad="38100" dist="38100" dir="2700000" algn="tl">
                    <a:srgbClr val="000000">
                      <a:alpha val="43137"/>
                    </a:srgbClr>
                  </a:outerShdw>
                </a:effectLst>
              </a:rPr>
              <a:t>MODULE </a:t>
            </a:r>
            <a:r>
              <a:rPr lang="en-US" b="1" dirty="0">
                <a:effectLst>
                  <a:outerShdw blurRad="38100" dist="38100" dir="2700000" algn="tl">
                    <a:srgbClr val="000000">
                      <a:alpha val="43137"/>
                    </a:srgbClr>
                  </a:outerShdw>
                </a:effectLst>
              </a:rPr>
              <a:t>(lots of cells)</a:t>
            </a:r>
            <a:endParaRPr lang="en-US" b="1" u="sng" dirty="0">
              <a:effectLst>
                <a:outerShdw blurRad="38100" dist="38100" dir="2700000" algn="tl">
                  <a:srgbClr val="000000">
                    <a:alpha val="43137"/>
                  </a:srgbClr>
                </a:outerShdw>
              </a:effectLst>
            </a:endParaRPr>
          </a:p>
        </p:txBody>
      </p:sp>
      <p:sp>
        <p:nvSpPr>
          <p:cNvPr id="18" name="Rounded Rectangle 17"/>
          <p:cNvSpPr/>
          <p:nvPr/>
        </p:nvSpPr>
        <p:spPr>
          <a:xfrm>
            <a:off x="5158741" y="1092273"/>
            <a:ext cx="3589020" cy="64163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PV SOLAR </a:t>
            </a:r>
            <a:r>
              <a:rPr lang="en-US" b="1" u="sng" dirty="0">
                <a:effectLst>
                  <a:outerShdw blurRad="38100" dist="38100" dir="2700000" algn="tl">
                    <a:srgbClr val="000000">
                      <a:alpha val="43137"/>
                    </a:srgbClr>
                  </a:outerShdw>
                </a:effectLst>
              </a:rPr>
              <a:t>ARRAY</a:t>
            </a:r>
            <a:r>
              <a:rPr lang="en-US" b="1" dirty="0">
                <a:effectLst>
                  <a:outerShdw blurRad="38100" dist="38100" dir="2700000" algn="tl">
                    <a:srgbClr val="000000">
                      <a:alpha val="43137"/>
                    </a:srgbClr>
                  </a:outerShdw>
                </a:effectLst>
              </a:rPr>
              <a:t> </a:t>
            </a:r>
          </a:p>
          <a:p>
            <a:pPr algn="ctr"/>
            <a:r>
              <a:rPr lang="en-US" b="1" dirty="0">
                <a:effectLst>
                  <a:outerShdw blurRad="38100" dist="38100" dir="2700000" algn="tl">
                    <a:srgbClr val="000000">
                      <a:alpha val="43137"/>
                    </a:srgbClr>
                  </a:outerShdw>
                </a:effectLst>
              </a:rPr>
              <a:t>(More than one Module)</a:t>
            </a:r>
          </a:p>
        </p:txBody>
      </p:sp>
      <p:sp>
        <p:nvSpPr>
          <p:cNvPr id="19"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412276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solidFill>
                  <a:schemeClr val="tx1"/>
                </a:solidFill>
              </a:rPr>
              <a:t>14</a:t>
            </a:fld>
            <a:endParaRPr lang="en-US" dirty="0">
              <a:solidFill>
                <a:schemeClr val="tx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602" y="1747192"/>
            <a:ext cx="1870048" cy="188901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02" y="4051088"/>
            <a:ext cx="1967158" cy="1983085"/>
          </a:xfrm>
          <a:prstGeom prst="rect">
            <a:avLst/>
          </a:prstGeom>
        </p:spPr>
      </p:pic>
      <p:sp>
        <p:nvSpPr>
          <p:cNvPr id="10"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Solar 101 Basics: Equipment</a:t>
            </a:r>
          </a:p>
        </p:txBody>
      </p:sp>
      <p:sp>
        <p:nvSpPr>
          <p:cNvPr id="11" name="Rectangle 10"/>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448492" y="3666251"/>
            <a:ext cx="2253117" cy="338554"/>
          </a:xfrm>
          <a:prstGeom prst="rect">
            <a:avLst/>
          </a:prstGeom>
        </p:spPr>
        <p:txBody>
          <a:bodyPr wrap="none">
            <a:spAutoFit/>
          </a:bodyPr>
          <a:lstStyle/>
          <a:p>
            <a:r>
              <a:rPr lang="en-US" sz="1600" b="1" dirty="0">
                <a:solidFill>
                  <a:schemeClr val="tx1">
                    <a:lumMod val="65000"/>
                    <a:lumOff val="35000"/>
                  </a:schemeClr>
                </a:solidFill>
              </a:rPr>
              <a:t>Blue: Polycrystalline Cell</a:t>
            </a:r>
          </a:p>
        </p:txBody>
      </p:sp>
      <p:sp>
        <p:nvSpPr>
          <p:cNvPr id="14" name="Rectangle 13"/>
          <p:cNvSpPr/>
          <p:nvPr/>
        </p:nvSpPr>
        <p:spPr>
          <a:xfrm>
            <a:off x="448492" y="6080456"/>
            <a:ext cx="2475486" cy="338554"/>
          </a:xfrm>
          <a:prstGeom prst="rect">
            <a:avLst/>
          </a:prstGeom>
        </p:spPr>
        <p:txBody>
          <a:bodyPr wrap="none">
            <a:spAutoFit/>
          </a:bodyPr>
          <a:lstStyle/>
          <a:p>
            <a:r>
              <a:rPr lang="en-US" sz="1600" b="1" dirty="0">
                <a:solidFill>
                  <a:schemeClr val="tx1">
                    <a:lumMod val="65000"/>
                    <a:lumOff val="35000"/>
                  </a:schemeClr>
                </a:solidFill>
              </a:rPr>
              <a:t>Black: Monocrystalline Cell</a:t>
            </a:r>
          </a:p>
        </p:txBody>
      </p:sp>
      <p:sp>
        <p:nvSpPr>
          <p:cNvPr id="16" name="Rectangle 15"/>
          <p:cNvSpPr/>
          <p:nvPr/>
        </p:nvSpPr>
        <p:spPr>
          <a:xfrm>
            <a:off x="4976800" y="1018945"/>
            <a:ext cx="3770961" cy="707886"/>
          </a:xfrm>
          <a:prstGeom prst="rect">
            <a:avLst/>
          </a:prstGeom>
        </p:spPr>
        <p:txBody>
          <a:bodyPr wrap="square">
            <a:spAutoFit/>
          </a:bodyPr>
          <a:lstStyle/>
          <a:p>
            <a:r>
              <a:rPr lang="en-US" sz="2000" dirty="0">
                <a:solidFill>
                  <a:schemeClr val="tx1">
                    <a:lumMod val="65000"/>
                    <a:lumOff val="35000"/>
                  </a:schemeClr>
                </a:solidFill>
                <a:latin typeface="+mj-lt"/>
              </a:rPr>
              <a:t>Some “thin film” types are brown to gray</a:t>
            </a:r>
          </a:p>
        </p:txBody>
      </p:sp>
      <p:pic>
        <p:nvPicPr>
          <p:cNvPr id="17"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72795" y="1734255"/>
            <a:ext cx="1869138" cy="188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50000"/>
                    </a:srgbClr>
                  </a:outerShdw>
                </a:effectLst>
              </a14:hiddenEffects>
            </a:ext>
          </a:extLst>
        </p:spPr>
      </p:pic>
      <p:sp>
        <p:nvSpPr>
          <p:cNvPr id="18" name="Text Box 7"/>
          <p:cNvSpPr txBox="1">
            <a:spLocks noChangeArrowheads="1"/>
          </p:cNvSpPr>
          <p:nvPr/>
        </p:nvSpPr>
        <p:spPr bwMode="auto">
          <a:xfrm>
            <a:off x="448492" y="1023804"/>
            <a:ext cx="4245561" cy="7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latin typeface="+mj-lt"/>
              </a:rPr>
              <a:t>Most solar cells are black to various shades of blue…</a:t>
            </a:r>
          </a:p>
        </p:txBody>
      </p:sp>
      <p:pic>
        <p:nvPicPr>
          <p:cNvPr id="19"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82190" y="1726831"/>
            <a:ext cx="1046821" cy="1908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50000"/>
                    </a:srgbClr>
                  </a:outerShdw>
                </a:effectLst>
              </a14:hiddenEffects>
            </a:ext>
          </a:extLst>
        </p:spPr>
      </p:pic>
      <p:pic>
        <p:nvPicPr>
          <p:cNvPr id="20" name="Picture 6"/>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072795" y="4133557"/>
            <a:ext cx="1867988" cy="188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50000"/>
                    </a:srgbClr>
                  </a:outerShdw>
                </a:effectLst>
              </a14:hiddenEffects>
            </a:ext>
          </a:extLst>
        </p:spPr>
      </p:pic>
      <p:sp>
        <p:nvSpPr>
          <p:cNvPr id="21" name="Rectangle 20"/>
          <p:cNvSpPr/>
          <p:nvPr/>
        </p:nvSpPr>
        <p:spPr>
          <a:xfrm>
            <a:off x="4976594" y="3705424"/>
            <a:ext cx="1785040" cy="338554"/>
          </a:xfrm>
          <a:prstGeom prst="rect">
            <a:avLst/>
          </a:prstGeom>
        </p:spPr>
        <p:txBody>
          <a:bodyPr wrap="none">
            <a:spAutoFit/>
          </a:bodyPr>
          <a:lstStyle/>
          <a:p>
            <a:r>
              <a:rPr lang="en-US" sz="1600" b="1" dirty="0">
                <a:solidFill>
                  <a:schemeClr val="tx1">
                    <a:lumMod val="65000"/>
                    <a:lumOff val="35000"/>
                  </a:schemeClr>
                </a:solidFill>
              </a:rPr>
              <a:t>Amorphous Silicon</a:t>
            </a:r>
          </a:p>
        </p:txBody>
      </p:sp>
      <p:sp>
        <p:nvSpPr>
          <p:cNvPr id="22" name="Rectangle 21"/>
          <p:cNvSpPr/>
          <p:nvPr/>
        </p:nvSpPr>
        <p:spPr>
          <a:xfrm>
            <a:off x="4976594" y="6080456"/>
            <a:ext cx="2929007" cy="338554"/>
          </a:xfrm>
          <a:prstGeom prst="rect">
            <a:avLst/>
          </a:prstGeom>
        </p:spPr>
        <p:txBody>
          <a:bodyPr wrap="none">
            <a:spAutoFit/>
          </a:bodyPr>
          <a:lstStyle/>
          <a:p>
            <a:r>
              <a:rPr lang="en-US" sz="1600" b="1" dirty="0">
                <a:solidFill>
                  <a:schemeClr val="tx1">
                    <a:lumMod val="65000"/>
                    <a:lumOff val="35000"/>
                  </a:schemeClr>
                </a:solidFill>
              </a:rPr>
              <a:t>Copper Indium Gallium Selenide</a:t>
            </a:r>
          </a:p>
        </p:txBody>
      </p:sp>
      <p:sp>
        <p:nvSpPr>
          <p:cNvPr id="23" name="Rectangle 22"/>
          <p:cNvSpPr/>
          <p:nvPr/>
        </p:nvSpPr>
        <p:spPr>
          <a:xfrm>
            <a:off x="7289877" y="3694439"/>
            <a:ext cx="1777923" cy="338554"/>
          </a:xfrm>
          <a:prstGeom prst="rect">
            <a:avLst/>
          </a:prstGeom>
        </p:spPr>
        <p:txBody>
          <a:bodyPr wrap="none">
            <a:spAutoFit/>
          </a:bodyPr>
          <a:lstStyle/>
          <a:p>
            <a:r>
              <a:rPr lang="en-US" sz="1600" b="1" dirty="0">
                <a:solidFill>
                  <a:schemeClr val="tx1">
                    <a:lumMod val="65000"/>
                    <a:lumOff val="35000"/>
                  </a:schemeClr>
                </a:solidFill>
              </a:rPr>
              <a:t>Cadmium Telluride</a:t>
            </a:r>
          </a:p>
        </p:txBody>
      </p:sp>
      <p:cxnSp>
        <p:nvCxnSpPr>
          <p:cNvPr id="25" name="Straight Connector 24"/>
          <p:cNvCxnSpPr/>
          <p:nvPr/>
        </p:nvCxnSpPr>
        <p:spPr>
          <a:xfrm>
            <a:off x="4563292" y="1123950"/>
            <a:ext cx="0" cy="523240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165453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Picture 5"/>
          <p:cNvPicPr>
            <a:picLocks noChangeAspect="1"/>
          </p:cNvPicPr>
          <p:nvPr/>
        </p:nvPicPr>
        <p:blipFill>
          <a:blip r:embed="rId3"/>
          <a:stretch>
            <a:fillRect/>
          </a:stretch>
        </p:blipFill>
        <p:spPr>
          <a:xfrm flipH="1">
            <a:off x="448491" y="988962"/>
            <a:ext cx="1911531" cy="5367390"/>
          </a:xfrm>
          <a:prstGeom prst="rect">
            <a:avLst/>
          </a:prstGeom>
        </p:spPr>
      </p:pic>
      <p:sp>
        <p:nvSpPr>
          <p:cNvPr id="8"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Solar 101 Basics: Equipment</a:t>
            </a:r>
          </a:p>
        </p:txBody>
      </p:sp>
      <p:sp>
        <p:nvSpPr>
          <p:cNvPr id="9" name="Rectangle 8"/>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2481939" y="1293241"/>
            <a:ext cx="5085810" cy="482710"/>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Tempered Glass</a:t>
            </a:r>
          </a:p>
        </p:txBody>
      </p:sp>
      <p:sp>
        <p:nvSpPr>
          <p:cNvPr id="11" name="Rectangle 10"/>
          <p:cNvSpPr/>
          <p:nvPr/>
        </p:nvSpPr>
        <p:spPr>
          <a:xfrm>
            <a:off x="2481941" y="2018157"/>
            <a:ext cx="5085808" cy="62863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prstClr val="white"/>
              </a:buClr>
            </a:pPr>
            <a:r>
              <a:rPr lang="en-US" b="1" dirty="0" err="1">
                <a:solidFill>
                  <a:schemeClr val="tx1">
                    <a:lumMod val="50000"/>
                    <a:lumOff val="50000"/>
                  </a:schemeClr>
                </a:solidFill>
              </a:rPr>
              <a:t>Ethelene</a:t>
            </a:r>
            <a:r>
              <a:rPr lang="en-US" b="1" dirty="0">
                <a:solidFill>
                  <a:schemeClr val="tx1">
                    <a:lumMod val="50000"/>
                    <a:lumOff val="50000"/>
                  </a:schemeClr>
                </a:solidFill>
              </a:rPr>
              <a:t> Vinyl Acetate (EVA)</a:t>
            </a:r>
          </a:p>
        </p:txBody>
      </p:sp>
      <p:sp>
        <p:nvSpPr>
          <p:cNvPr id="12" name="Rectangle 11"/>
          <p:cNvSpPr/>
          <p:nvPr/>
        </p:nvSpPr>
        <p:spPr>
          <a:xfrm>
            <a:off x="2481939" y="3008477"/>
            <a:ext cx="5085810" cy="457784"/>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prstClr val="white"/>
              </a:buClr>
            </a:pPr>
            <a:r>
              <a:rPr lang="en-US" b="1" dirty="0">
                <a:solidFill>
                  <a:schemeClr val="tx1">
                    <a:lumMod val="50000"/>
                    <a:lumOff val="50000"/>
                  </a:schemeClr>
                </a:solidFill>
              </a:rPr>
              <a:t>Solar Cell</a:t>
            </a:r>
          </a:p>
        </p:txBody>
      </p:sp>
      <p:sp>
        <p:nvSpPr>
          <p:cNvPr id="13" name="Rectangle 12"/>
          <p:cNvSpPr/>
          <p:nvPr/>
        </p:nvSpPr>
        <p:spPr>
          <a:xfrm>
            <a:off x="2481938" y="3901990"/>
            <a:ext cx="5085811" cy="441931"/>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prstClr val="white"/>
              </a:buClr>
            </a:pPr>
            <a:r>
              <a:rPr lang="en-US" b="1" dirty="0">
                <a:solidFill>
                  <a:schemeClr val="tx1">
                    <a:lumMod val="50000"/>
                    <a:lumOff val="50000"/>
                  </a:schemeClr>
                </a:solidFill>
              </a:rPr>
              <a:t>EVA</a:t>
            </a:r>
          </a:p>
        </p:txBody>
      </p:sp>
      <p:sp>
        <p:nvSpPr>
          <p:cNvPr id="14" name="Rectangle 13"/>
          <p:cNvSpPr/>
          <p:nvPr/>
        </p:nvSpPr>
        <p:spPr>
          <a:xfrm>
            <a:off x="2481936" y="4637080"/>
            <a:ext cx="5085813" cy="659785"/>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prstClr val="white"/>
              </a:buClr>
            </a:pPr>
            <a:r>
              <a:rPr lang="en-US" b="1" dirty="0" err="1">
                <a:solidFill>
                  <a:schemeClr val="tx1">
                    <a:lumMod val="50000"/>
                    <a:lumOff val="50000"/>
                  </a:schemeClr>
                </a:solidFill>
              </a:rPr>
              <a:t>Backsheet</a:t>
            </a:r>
            <a:r>
              <a:rPr lang="en-US" b="1" dirty="0">
                <a:solidFill>
                  <a:schemeClr val="tx1">
                    <a:lumMod val="50000"/>
                    <a:lumOff val="50000"/>
                  </a:schemeClr>
                </a:solidFill>
              </a:rPr>
              <a:t> (seals environment out)</a:t>
            </a:r>
          </a:p>
        </p:txBody>
      </p:sp>
      <p:sp>
        <p:nvSpPr>
          <p:cNvPr id="15" name="Rectangle 14"/>
          <p:cNvSpPr/>
          <p:nvPr/>
        </p:nvSpPr>
        <p:spPr>
          <a:xfrm>
            <a:off x="2481936" y="5570182"/>
            <a:ext cx="5085813" cy="63958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prstClr val="white"/>
              </a:buClr>
            </a:pPr>
            <a:r>
              <a:rPr lang="en-US" b="1" dirty="0">
                <a:solidFill>
                  <a:schemeClr val="tx1">
                    <a:lumMod val="50000"/>
                    <a:lumOff val="50000"/>
                  </a:schemeClr>
                </a:solidFill>
              </a:rPr>
              <a:t>Aluminum Frame (supports snow, withstands wind)</a:t>
            </a:r>
          </a:p>
        </p:txBody>
      </p:sp>
      <p:sp>
        <p:nvSpPr>
          <p:cNvPr id="16"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161693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8373" y="1034595"/>
            <a:ext cx="6096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466725" y="1165586"/>
            <a:ext cx="2198098" cy="91598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dirty="0">
                <a:latin typeface="+mj-lt"/>
              </a:rPr>
              <a:t>Photovoltaic modules</a:t>
            </a:r>
            <a:br>
              <a:rPr lang="en-US" altLang="en-US" sz="1800" b="1" dirty="0">
                <a:latin typeface="+mj-lt"/>
              </a:rPr>
            </a:br>
            <a:r>
              <a:rPr lang="en-US" altLang="en-US" sz="1800" b="1" dirty="0">
                <a:latin typeface="+mj-lt"/>
              </a:rPr>
              <a:t>convert sunlight into</a:t>
            </a:r>
            <a:br>
              <a:rPr lang="en-US" altLang="en-US" sz="1800" b="1" dirty="0">
                <a:latin typeface="+mj-lt"/>
              </a:rPr>
            </a:br>
            <a:r>
              <a:rPr lang="en-US" altLang="en-US" sz="1800" b="1" dirty="0">
                <a:latin typeface="+mj-lt"/>
              </a:rPr>
              <a:t>electricity.</a:t>
            </a:r>
          </a:p>
        </p:txBody>
      </p:sp>
      <p:sp>
        <p:nvSpPr>
          <p:cNvPr id="19461" name="Text Box 5"/>
          <p:cNvSpPr txBox="1">
            <a:spLocks noChangeArrowheads="1"/>
          </p:cNvSpPr>
          <p:nvPr/>
        </p:nvSpPr>
        <p:spPr bwMode="auto">
          <a:xfrm>
            <a:off x="466725" y="2426185"/>
            <a:ext cx="2198099" cy="91598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dirty="0">
                <a:latin typeface="+mj-lt"/>
              </a:rPr>
              <a:t>"Inverter" - converts</a:t>
            </a:r>
            <a:br>
              <a:rPr lang="en-US" altLang="en-US" sz="1800" b="1" dirty="0">
                <a:latin typeface="+mj-lt"/>
              </a:rPr>
            </a:br>
            <a:r>
              <a:rPr lang="en-US" altLang="en-US" sz="1800" b="1" dirty="0">
                <a:latin typeface="+mj-lt"/>
              </a:rPr>
              <a:t> solar DC into</a:t>
            </a:r>
            <a:br>
              <a:rPr lang="en-US" altLang="en-US" sz="1800" b="1" dirty="0">
                <a:latin typeface="+mj-lt"/>
              </a:rPr>
            </a:br>
            <a:r>
              <a:rPr lang="en-US" altLang="en-US" sz="1800" b="1" dirty="0">
                <a:latin typeface="+mj-lt"/>
              </a:rPr>
              <a:t> household AC.</a:t>
            </a:r>
          </a:p>
        </p:txBody>
      </p:sp>
      <p:sp>
        <p:nvSpPr>
          <p:cNvPr id="19462" name="Text Box 6"/>
          <p:cNvSpPr txBox="1">
            <a:spLocks noChangeArrowheads="1"/>
          </p:cNvSpPr>
          <p:nvPr/>
        </p:nvSpPr>
        <p:spPr bwMode="auto">
          <a:xfrm>
            <a:off x="448492" y="5418810"/>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dirty="0">
                <a:latin typeface="+mj-lt"/>
              </a:rPr>
              <a:t>The solar electricity serves the building loads </a:t>
            </a:r>
            <a:r>
              <a:rPr lang="en-US" altLang="en-US" sz="1800" b="1" u="sng" dirty="0">
                <a:latin typeface="+mj-lt"/>
              </a:rPr>
              <a:t>first</a:t>
            </a:r>
            <a:r>
              <a:rPr lang="en-US" altLang="en-US" sz="1800" b="1" dirty="0">
                <a:latin typeface="+mj-lt"/>
              </a:rPr>
              <a:t>.  Any excess is fed out to the utility grid to the neighbors, and may accrue credit to the owner.</a:t>
            </a:r>
          </a:p>
        </p:txBody>
      </p:sp>
      <p:sp>
        <p:nvSpPr>
          <p:cNvPr id="19463" name="Text Box 7"/>
          <p:cNvSpPr txBox="1">
            <a:spLocks noChangeArrowheads="1"/>
          </p:cNvSpPr>
          <p:nvPr/>
        </p:nvSpPr>
        <p:spPr bwMode="auto">
          <a:xfrm>
            <a:off x="448492" y="3686785"/>
            <a:ext cx="2198098" cy="147732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dirty="0">
                <a:latin typeface="+mj-lt"/>
              </a:rPr>
              <a:t>Utility meter: Measures power consumed and all excess power fed back to the utility grid.</a:t>
            </a:r>
          </a:p>
        </p:txBody>
      </p:sp>
      <p:sp>
        <p:nvSpPr>
          <p:cNvPr id="19464" name="Arrow 237"/>
          <p:cNvSpPr>
            <a:spLocks noChangeShapeType="1"/>
          </p:cNvSpPr>
          <p:nvPr/>
        </p:nvSpPr>
        <p:spPr bwMode="auto">
          <a:xfrm>
            <a:off x="2664824" y="1502545"/>
            <a:ext cx="1410788" cy="734492"/>
          </a:xfrm>
          <a:prstGeom prst="line">
            <a:avLst/>
          </a:prstGeom>
          <a:ln w="38100">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9465" name="Arrow 238"/>
          <p:cNvSpPr>
            <a:spLocks noChangeShapeType="1"/>
          </p:cNvSpPr>
          <p:nvPr/>
        </p:nvSpPr>
        <p:spPr bwMode="auto">
          <a:xfrm>
            <a:off x="2664824" y="2882005"/>
            <a:ext cx="1489166" cy="649315"/>
          </a:xfrm>
          <a:prstGeom prst="line">
            <a:avLst/>
          </a:prstGeom>
          <a:ln w="38100">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9466" name="Arrow 240"/>
          <p:cNvSpPr>
            <a:spLocks noChangeShapeType="1"/>
          </p:cNvSpPr>
          <p:nvPr/>
        </p:nvSpPr>
        <p:spPr bwMode="auto">
          <a:xfrm flipV="1">
            <a:off x="2664823" y="3987142"/>
            <a:ext cx="2420983" cy="210388"/>
          </a:xfrm>
          <a:prstGeom prst="line">
            <a:avLst/>
          </a:prstGeom>
          <a:ln w="38100">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4" name="Title 4"/>
          <p:cNvSpPr txBox="1">
            <a:spLocks/>
          </p:cNvSpPr>
          <p:nvPr/>
        </p:nvSpPr>
        <p:spPr>
          <a:xfrm>
            <a:off x="448492" y="188594"/>
            <a:ext cx="8229600" cy="801189"/>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Basic Overview:</a:t>
            </a:r>
          </a:p>
          <a:p>
            <a:pPr algn="l"/>
            <a:r>
              <a:rPr lang="en-US" sz="3600" b="1" dirty="0">
                <a:solidFill>
                  <a:schemeClr val="accent4"/>
                </a:solidFill>
                <a:effectLst>
                  <a:outerShdw blurRad="38100" dist="38100" dir="2700000" algn="tl">
                    <a:srgbClr val="000000">
                      <a:alpha val="43137"/>
                    </a:srgbClr>
                  </a:outerShdw>
                </a:effectLst>
              </a:rPr>
              <a:t>Solar Electricity Works Like this…….</a:t>
            </a:r>
          </a:p>
        </p:txBody>
      </p:sp>
      <p:sp>
        <p:nvSpPr>
          <p:cNvPr id="15" name="Rectangle 14"/>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Footer Placeholder 3"/>
          <p:cNvSpPr>
            <a:spLocks noGrp="1"/>
          </p:cNvSpPr>
          <p:nvPr>
            <p:ph type="ftr" sz="quarter" idx="11"/>
          </p:nvPr>
        </p:nvSpPr>
        <p:spPr>
          <a:xfrm>
            <a:off x="430579" y="6473857"/>
            <a:ext cx="5615437" cy="365125"/>
          </a:xfrm>
        </p:spPr>
        <p:txBody>
          <a:bodyPr/>
          <a:lstStyle/>
          <a:p>
            <a:pPr algn="l"/>
            <a:r>
              <a:rPr lang="en-US" dirty="0"/>
              <a:t>Source: Dan </a:t>
            </a:r>
            <a:r>
              <a:rPr lang="en-US" dirty="0" err="1"/>
              <a:t>Lepinsky</a:t>
            </a:r>
            <a:r>
              <a:rPr lang="en-US" dirty="0"/>
              <a:t>, June 2016.</a:t>
            </a:r>
          </a:p>
        </p:txBody>
      </p:sp>
    </p:spTree>
    <p:extLst>
      <p:ext uri="{BB962C8B-B14F-4D97-AF65-F5344CB8AC3E}">
        <p14:creationId xmlns:p14="http://schemas.microsoft.com/office/powerpoint/2010/main" val="330730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fade">
                                      <p:cBhvr>
                                        <p:cTn id="10" dur="2000"/>
                                        <p:tgtEl>
                                          <p:spTgt spid="194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fade">
                                      <p:cBhvr>
                                        <p:cTn id="15" dur="2000"/>
                                        <p:tgtEl>
                                          <p:spTgt spid="194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5"/>
                                        </p:tgtEl>
                                        <p:attrNameLst>
                                          <p:attrName>style.visibility</p:attrName>
                                        </p:attrNameLst>
                                      </p:cBhvr>
                                      <p:to>
                                        <p:strVal val="visible"/>
                                      </p:to>
                                    </p:set>
                                    <p:animEffect transition="in" filter="fade">
                                      <p:cBhvr>
                                        <p:cTn id="18" dur="2000"/>
                                        <p:tgtEl>
                                          <p:spTgt spid="194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fade">
                                      <p:cBhvr>
                                        <p:cTn id="23" dur="2000"/>
                                        <p:tgtEl>
                                          <p:spTgt spid="194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66"/>
                                        </p:tgtEl>
                                        <p:attrNameLst>
                                          <p:attrName>style.visibility</p:attrName>
                                        </p:attrNameLst>
                                      </p:cBhvr>
                                      <p:to>
                                        <p:strVal val="visible"/>
                                      </p:to>
                                    </p:set>
                                    <p:animEffect transition="in" filter="fade">
                                      <p:cBhvr>
                                        <p:cTn id="26" dur="2000"/>
                                        <p:tgtEl>
                                          <p:spTgt spid="194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62"/>
                                        </p:tgtEl>
                                        <p:attrNameLst>
                                          <p:attrName>style.visibility</p:attrName>
                                        </p:attrNameLst>
                                      </p:cBhvr>
                                      <p:to>
                                        <p:strVal val="visible"/>
                                      </p:to>
                                    </p:set>
                                    <p:animEffect transition="in" filter="fade">
                                      <p:cBhvr>
                                        <p:cTn id="31"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P spid="19461" grpId="0" animBg="1" autoUpdateAnimBg="0"/>
      <p:bldP spid="19462" grpId="0" autoUpdateAnimBg="0"/>
      <p:bldP spid="19463" grpId="0" animBg="1" autoUpdateAnimBg="0"/>
      <p:bldP spid="19464" grpId="0" animBg="1"/>
      <p:bldP spid="19465" grpId="0" animBg="1"/>
      <p:bldP spid="194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TextBox 2"/>
          <p:cNvSpPr txBox="1"/>
          <p:nvPr/>
        </p:nvSpPr>
        <p:spPr>
          <a:xfrm>
            <a:off x="352697" y="791664"/>
            <a:ext cx="8267428" cy="1446550"/>
          </a:xfrm>
          <a:prstGeom prst="rect">
            <a:avLst/>
          </a:prstGeom>
          <a:noFill/>
        </p:spPr>
        <p:txBody>
          <a:bodyPr wrap="square" rtlCol="0">
            <a:spAutoFit/>
          </a:bodyPr>
          <a:lstStyle/>
          <a:p>
            <a:r>
              <a:rPr lang="en-US" sz="4400" b="1" cap="all" dirty="0">
                <a:solidFill>
                  <a:schemeClr val="bg1"/>
                </a:solidFill>
                <a:latin typeface="+mj-lt"/>
              </a:rPr>
              <a:t>Considering Installing a Solar Energy System?...Now What?</a:t>
            </a:r>
          </a:p>
        </p:txBody>
      </p:sp>
      <p:sp>
        <p:nvSpPr>
          <p:cNvPr id="4" name="Rectangle 3"/>
          <p:cNvSpPr/>
          <p:nvPr/>
        </p:nvSpPr>
        <p:spPr>
          <a:xfrm>
            <a:off x="352697" y="5679243"/>
            <a:ext cx="8162653" cy="707886"/>
          </a:xfrm>
          <a:prstGeom prst="rect">
            <a:avLst/>
          </a:prstGeom>
        </p:spPr>
        <p:txBody>
          <a:bodyPr wrap="square">
            <a:spAutoFit/>
          </a:bodyPr>
          <a:lstStyle/>
          <a:p>
            <a:r>
              <a:rPr lang="en-US" sz="2000" b="1" dirty="0">
                <a:latin typeface="+mj-lt"/>
              </a:rPr>
              <a:t>Homes with rooftop solar command a premium of $15,000 (for a typical size 3.6 kW PV system) and sell up to 50% faster than non-solar homes.*</a:t>
            </a:r>
          </a:p>
        </p:txBody>
      </p:sp>
      <p:sp>
        <p:nvSpPr>
          <p:cNvPr id="6" name="TextBox 5"/>
          <p:cNvSpPr txBox="1"/>
          <p:nvPr/>
        </p:nvSpPr>
        <p:spPr>
          <a:xfrm>
            <a:off x="352697" y="6538913"/>
            <a:ext cx="7359707" cy="230832"/>
          </a:xfrm>
          <a:prstGeom prst="rect">
            <a:avLst/>
          </a:prstGeom>
          <a:noFill/>
        </p:spPr>
        <p:txBody>
          <a:bodyPr wrap="none" rtlCol="0">
            <a:spAutoFit/>
          </a:bodyPr>
          <a:lstStyle/>
          <a:p>
            <a:r>
              <a:rPr lang="en-US" sz="900" dirty="0">
                <a:latin typeface="+mj-lt"/>
              </a:rPr>
              <a:t>*Source: Sandra </a:t>
            </a:r>
            <a:r>
              <a:rPr lang="en-US" sz="900" dirty="0" err="1">
                <a:latin typeface="+mj-lt"/>
              </a:rPr>
              <a:t>Adomatis</a:t>
            </a:r>
            <a:r>
              <a:rPr lang="en-US" sz="900" dirty="0">
                <a:latin typeface="+mj-lt"/>
              </a:rPr>
              <a:t> and Ben </a:t>
            </a:r>
            <a:r>
              <a:rPr lang="en-US" sz="900" dirty="0" err="1">
                <a:latin typeface="+mj-lt"/>
              </a:rPr>
              <a:t>Hoen</a:t>
            </a:r>
            <a:r>
              <a:rPr lang="en-US" sz="900" dirty="0">
                <a:latin typeface="+mj-lt"/>
              </a:rPr>
              <a:t>. Appraising into the Sun: Six-State Solar Home Paired-Sale Analysis. Lawrence Berkeley National Laboratory. 2015</a:t>
            </a:r>
          </a:p>
        </p:txBody>
      </p:sp>
    </p:spTree>
    <p:extLst>
      <p:ext uri="{BB962C8B-B14F-4D97-AF65-F5344CB8AC3E}">
        <p14:creationId xmlns:p14="http://schemas.microsoft.com/office/powerpoint/2010/main" val="270895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5251" y="789628"/>
            <a:ext cx="8969712" cy="6025510"/>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Rectangle 6"/>
          <p:cNvSpPr/>
          <p:nvPr/>
        </p:nvSpPr>
        <p:spPr>
          <a:xfrm>
            <a:off x="-4078" y="-32662"/>
            <a:ext cx="9148078" cy="789633"/>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a:solidFill>
                  <a:schemeClr val="bg1"/>
                </a:solidFill>
              </a:rPr>
              <a:t>Visit GoSolarTexas.org</a:t>
            </a:r>
          </a:p>
        </p:txBody>
      </p:sp>
    </p:spTree>
    <p:extLst>
      <p:ext uri="{BB962C8B-B14F-4D97-AF65-F5344CB8AC3E}">
        <p14:creationId xmlns:p14="http://schemas.microsoft.com/office/powerpoint/2010/main" val="409105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599" y="151453"/>
            <a:ext cx="3648075" cy="2925122"/>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
        <p:nvSpPr>
          <p:cNvPr id="10" name="Rectangle 9"/>
          <p:cNvSpPr/>
          <p:nvPr/>
        </p:nvSpPr>
        <p:spPr>
          <a:xfrm>
            <a:off x="4371976" y="395870"/>
            <a:ext cx="4356177" cy="60787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pic>
        <p:nvPicPr>
          <p:cNvPr id="7" name="Picture 6">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7286" y="1153640"/>
            <a:ext cx="3946639" cy="3185919"/>
          </a:xfrm>
          <a:prstGeom prst="rect">
            <a:avLst/>
          </a:prstGeom>
        </p:spPr>
      </p:pic>
      <p:sp>
        <p:nvSpPr>
          <p:cNvPr id="13" name="TextBox 12">
            <a:hlinkClick r:id="rId6" action="ppaction://hlinkfile"/>
          </p:cNvPr>
          <p:cNvSpPr txBox="1"/>
          <p:nvPr/>
        </p:nvSpPr>
        <p:spPr>
          <a:xfrm>
            <a:off x="5814564" y="4357717"/>
            <a:ext cx="1512081" cy="369332"/>
          </a:xfrm>
          <a:prstGeom prst="rect">
            <a:avLst/>
          </a:prstGeom>
          <a:noFill/>
        </p:spPr>
        <p:txBody>
          <a:bodyPr wrap="none" rtlCol="0">
            <a:spAutoFit/>
          </a:bodyPr>
          <a:lstStyle/>
          <a:p>
            <a:r>
              <a:rPr lang="en-US" b="1" dirty="0">
                <a:solidFill>
                  <a:schemeClr val="tx1">
                    <a:lumMod val="75000"/>
                    <a:lumOff val="25000"/>
                  </a:schemeClr>
                </a:solidFill>
                <a:latin typeface="+mj-lt"/>
                <a:hlinkClick r:id="rId4"/>
              </a:rPr>
              <a:t>Go Solar Texas</a:t>
            </a:r>
            <a:endParaRPr lang="en-US" b="1" dirty="0">
              <a:solidFill>
                <a:schemeClr val="tx1">
                  <a:lumMod val="75000"/>
                  <a:lumOff val="25000"/>
                </a:schemeClr>
              </a:solidFill>
              <a:latin typeface="+mj-lt"/>
            </a:endParaRPr>
          </a:p>
        </p:txBody>
      </p:sp>
      <p:sp>
        <p:nvSpPr>
          <p:cNvPr id="9" name="TextBox 8"/>
          <p:cNvSpPr txBox="1"/>
          <p:nvPr/>
        </p:nvSpPr>
        <p:spPr>
          <a:xfrm>
            <a:off x="352424" y="3058290"/>
            <a:ext cx="3939021" cy="3416320"/>
          </a:xfrm>
          <a:prstGeom prst="rect">
            <a:avLst/>
          </a:prstGeom>
          <a:solidFill>
            <a:schemeClr val="accent3">
              <a:lumMod val="20000"/>
              <a:lumOff val="80000"/>
            </a:schemeClr>
          </a:solidFill>
        </p:spPr>
        <p:txBody>
          <a:bodyPr wrap="square" rtlCol="0">
            <a:spAutoFit/>
          </a:bodyPr>
          <a:lstStyle/>
          <a:p>
            <a:r>
              <a:rPr lang="en-US" b="1" dirty="0">
                <a:solidFill>
                  <a:schemeClr val="tx1">
                    <a:lumMod val="75000"/>
                    <a:lumOff val="25000"/>
                  </a:schemeClr>
                </a:solidFill>
                <a:latin typeface="+mj-lt"/>
              </a:rPr>
              <a:t>Many more resources are available at gosolartexas.org</a:t>
            </a:r>
          </a:p>
          <a:p>
            <a:endParaRPr lang="en-US" b="1" dirty="0">
              <a:solidFill>
                <a:schemeClr val="tx1">
                  <a:lumMod val="75000"/>
                  <a:lumOff val="25000"/>
                </a:schemeClr>
              </a:solidFill>
              <a:latin typeface="+mj-lt"/>
            </a:endParaRPr>
          </a:p>
          <a:p>
            <a:r>
              <a:rPr lang="en-US" b="1" dirty="0">
                <a:solidFill>
                  <a:schemeClr val="tx1">
                    <a:lumMod val="75000"/>
                    <a:lumOff val="25000"/>
                  </a:schemeClr>
                </a:solidFill>
                <a:latin typeface="+mj-lt"/>
              </a:rPr>
              <a:t>Resources for:</a:t>
            </a:r>
          </a:p>
          <a:p>
            <a:pPr marL="285750" indent="-285750">
              <a:buFont typeface="Arial" panose="020B0604020202020204" pitchFamily="34" charset="0"/>
              <a:buChar char="•"/>
            </a:pPr>
            <a:r>
              <a:rPr lang="en-US" dirty="0">
                <a:solidFill>
                  <a:schemeClr val="tx1">
                    <a:lumMod val="75000"/>
                    <a:lumOff val="25000"/>
                  </a:schemeClr>
                </a:solidFill>
                <a:latin typeface="+mj-lt"/>
              </a:rPr>
              <a:t>Homeowners</a:t>
            </a:r>
          </a:p>
          <a:p>
            <a:pPr marL="285750" indent="-285750">
              <a:buFont typeface="Arial" panose="020B0604020202020204" pitchFamily="34" charset="0"/>
              <a:buChar char="•"/>
            </a:pPr>
            <a:r>
              <a:rPr lang="en-US" dirty="0">
                <a:solidFill>
                  <a:schemeClr val="tx1">
                    <a:lumMod val="75000"/>
                    <a:lumOff val="25000"/>
                  </a:schemeClr>
                </a:solidFill>
                <a:latin typeface="+mj-lt"/>
              </a:rPr>
              <a:t>Business Owners</a:t>
            </a:r>
          </a:p>
          <a:p>
            <a:pPr marL="285750" indent="-285750">
              <a:buFont typeface="Arial" panose="020B0604020202020204" pitchFamily="34" charset="0"/>
              <a:buChar char="•"/>
            </a:pPr>
            <a:r>
              <a:rPr lang="en-US" dirty="0">
                <a:solidFill>
                  <a:schemeClr val="tx1">
                    <a:lumMod val="75000"/>
                    <a:lumOff val="25000"/>
                  </a:schemeClr>
                </a:solidFill>
                <a:latin typeface="+mj-lt"/>
              </a:rPr>
              <a:t>Local Governments</a:t>
            </a:r>
          </a:p>
          <a:p>
            <a:pPr marL="285750" indent="-285750">
              <a:buFont typeface="Arial" panose="020B0604020202020204" pitchFamily="34" charset="0"/>
              <a:buChar char="•"/>
            </a:pPr>
            <a:r>
              <a:rPr lang="en-US" dirty="0">
                <a:solidFill>
                  <a:schemeClr val="tx1">
                    <a:lumMod val="75000"/>
                    <a:lumOff val="25000"/>
                  </a:schemeClr>
                </a:solidFill>
                <a:latin typeface="+mj-lt"/>
              </a:rPr>
              <a:t>School Districts</a:t>
            </a:r>
          </a:p>
          <a:p>
            <a:pPr marL="285750" indent="-285750">
              <a:buFont typeface="Arial" panose="020B0604020202020204" pitchFamily="34" charset="0"/>
              <a:buChar char="•"/>
            </a:pPr>
            <a:r>
              <a:rPr lang="en-US" dirty="0">
                <a:solidFill>
                  <a:schemeClr val="tx1">
                    <a:lumMod val="75000"/>
                    <a:lumOff val="25000"/>
                  </a:schemeClr>
                </a:solidFill>
                <a:latin typeface="+mj-lt"/>
              </a:rPr>
              <a:t>Utilities</a:t>
            </a:r>
          </a:p>
          <a:p>
            <a:pPr marL="285750" indent="-285750">
              <a:buFont typeface="Arial" panose="020B0604020202020204" pitchFamily="34" charset="0"/>
              <a:buChar char="•"/>
            </a:pPr>
            <a:r>
              <a:rPr lang="en-US" dirty="0">
                <a:solidFill>
                  <a:schemeClr val="tx1">
                    <a:lumMod val="75000"/>
                    <a:lumOff val="25000"/>
                  </a:schemeClr>
                </a:solidFill>
                <a:latin typeface="+mj-lt"/>
              </a:rPr>
              <a:t>Solar Professionals (Industry, Real Estate Agents, Appraisers, etc.)</a:t>
            </a:r>
          </a:p>
          <a:p>
            <a:endParaRPr lang="en-US" dirty="0">
              <a:solidFill>
                <a:schemeClr val="tx1">
                  <a:lumMod val="75000"/>
                  <a:lumOff val="25000"/>
                </a:schemeClr>
              </a:solidFill>
              <a:latin typeface="+mj-lt"/>
            </a:endParaRPr>
          </a:p>
        </p:txBody>
      </p:sp>
    </p:spTree>
    <p:extLst>
      <p:ext uri="{BB962C8B-B14F-4D97-AF65-F5344CB8AC3E}">
        <p14:creationId xmlns:p14="http://schemas.microsoft.com/office/powerpoint/2010/main" val="30666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
        <p:nvSpPr>
          <p:cNvPr id="6"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Presentation Overview</a:t>
            </a:r>
          </a:p>
        </p:txBody>
      </p:sp>
      <p:sp>
        <p:nvSpPr>
          <p:cNvPr id="7" name="Rectangle 6"/>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3343458272"/>
              </p:ext>
            </p:extLst>
          </p:nvPr>
        </p:nvGraphicFramePr>
        <p:xfrm>
          <a:off x="448491" y="1120774"/>
          <a:ext cx="8299269" cy="513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859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1976" y="395870"/>
            <a:ext cx="4356177" cy="6252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20</a:t>
            </a:fld>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351" y="310145"/>
            <a:ext cx="4238625" cy="2695575"/>
          </a:xfrm>
          <a:prstGeom prst="rect">
            <a:avLst/>
          </a:prstGeom>
        </p:spPr>
      </p:pic>
      <p:pic>
        <p:nvPicPr>
          <p:cNvPr id="15" name="Picture 1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1799" y="1108705"/>
            <a:ext cx="3473508" cy="2471822"/>
          </a:xfrm>
          <a:prstGeom prst="rect">
            <a:avLst/>
          </a:prstGeom>
        </p:spPr>
      </p:pic>
      <p:pic>
        <p:nvPicPr>
          <p:cNvPr id="16" name="Picture 15">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11800" y="3903936"/>
            <a:ext cx="3473507" cy="2188457"/>
          </a:xfrm>
          <a:prstGeom prst="rect">
            <a:avLst/>
          </a:prstGeom>
        </p:spPr>
      </p:pic>
      <p:sp>
        <p:nvSpPr>
          <p:cNvPr id="17" name="Rectangle 16"/>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sp>
        <p:nvSpPr>
          <p:cNvPr id="18" name="TextBox 17">
            <a:hlinkClick r:id="rId8" action="ppaction://hlinkfile"/>
          </p:cNvPr>
          <p:cNvSpPr txBox="1"/>
          <p:nvPr/>
        </p:nvSpPr>
        <p:spPr>
          <a:xfrm>
            <a:off x="4442931" y="3572405"/>
            <a:ext cx="4214102" cy="338554"/>
          </a:xfrm>
          <a:prstGeom prst="rect">
            <a:avLst/>
          </a:prstGeom>
          <a:noFill/>
        </p:spPr>
        <p:txBody>
          <a:bodyPr wrap="none" rtlCol="0">
            <a:spAutoFit/>
          </a:bodyPr>
          <a:lstStyle/>
          <a:p>
            <a:pPr algn="ctr"/>
            <a:r>
              <a:rPr lang="en-US" sz="1600" b="1" dirty="0">
                <a:solidFill>
                  <a:schemeClr val="tx1">
                    <a:lumMod val="75000"/>
                    <a:lumOff val="25000"/>
                  </a:schemeClr>
                </a:solidFill>
                <a:latin typeface="+mj-lt"/>
              </a:rPr>
              <a:t>Energy Sage: Get Competing Solar Quotes Online</a:t>
            </a:r>
          </a:p>
        </p:txBody>
      </p:sp>
      <p:sp>
        <p:nvSpPr>
          <p:cNvPr id="11" name="TextBox 10"/>
          <p:cNvSpPr txBox="1"/>
          <p:nvPr/>
        </p:nvSpPr>
        <p:spPr>
          <a:xfrm>
            <a:off x="352424" y="3109090"/>
            <a:ext cx="3948432" cy="3539430"/>
          </a:xfrm>
          <a:prstGeom prst="rect">
            <a:avLst/>
          </a:prstGeom>
          <a:solidFill>
            <a:schemeClr val="accent3">
              <a:lumMod val="20000"/>
              <a:lumOff val="80000"/>
            </a:schemeClr>
          </a:solidFill>
        </p:spPr>
        <p:txBody>
          <a:bodyPr wrap="square" rtlCol="0">
            <a:spAutoFit/>
          </a:bodyPr>
          <a:lstStyle/>
          <a:p>
            <a:r>
              <a:rPr lang="en-US" sz="1600" b="1" dirty="0">
                <a:solidFill>
                  <a:schemeClr val="tx1">
                    <a:lumMod val="75000"/>
                    <a:lumOff val="25000"/>
                  </a:schemeClr>
                </a:solidFill>
                <a:latin typeface="+mj-lt"/>
              </a:rPr>
              <a:t>A few considerations that will impact the Return on Investment (ROI):</a:t>
            </a:r>
          </a:p>
          <a:p>
            <a:pPr marL="285750" indent="-285750">
              <a:buFont typeface="Arial" panose="020B0604020202020204" pitchFamily="34" charset="0"/>
              <a:buChar char="•"/>
            </a:pPr>
            <a:r>
              <a:rPr lang="en-US" sz="1600" dirty="0">
                <a:solidFill>
                  <a:schemeClr val="tx1">
                    <a:lumMod val="75000"/>
                    <a:lumOff val="25000"/>
                  </a:schemeClr>
                </a:solidFill>
                <a:latin typeface="+mj-lt"/>
              </a:rPr>
              <a:t>Orientation of your home or business (does it have a South or Southwest facing roof that receives ample sunlight)</a:t>
            </a:r>
          </a:p>
          <a:p>
            <a:pPr marL="285750" indent="-285750">
              <a:buFont typeface="Arial" panose="020B0604020202020204" pitchFamily="34" charset="0"/>
              <a:buChar char="•"/>
            </a:pPr>
            <a:r>
              <a:rPr lang="en-US" sz="1600" dirty="0">
                <a:solidFill>
                  <a:schemeClr val="tx1">
                    <a:lumMod val="75000"/>
                    <a:lumOff val="25000"/>
                  </a:schemeClr>
                </a:solidFill>
                <a:latin typeface="+mj-lt"/>
              </a:rPr>
              <a:t>What financial incentives are currently available</a:t>
            </a:r>
          </a:p>
          <a:p>
            <a:pPr marL="285750" indent="-285750">
              <a:buFont typeface="Arial" panose="020B0604020202020204" pitchFamily="34" charset="0"/>
              <a:buChar char="•"/>
            </a:pPr>
            <a:r>
              <a:rPr lang="en-US" sz="1600" dirty="0">
                <a:solidFill>
                  <a:schemeClr val="tx1">
                    <a:lumMod val="75000"/>
                    <a:lumOff val="25000"/>
                  </a:schemeClr>
                </a:solidFill>
                <a:latin typeface="+mj-lt"/>
              </a:rPr>
              <a:t>What Retail Electric Provider you have and whether there is one who will compensate you for electricity generated</a:t>
            </a:r>
          </a:p>
          <a:p>
            <a:pPr marL="285750" indent="-285750">
              <a:buFont typeface="Arial" panose="020B0604020202020204" pitchFamily="34" charset="0"/>
              <a:buChar char="•"/>
            </a:pPr>
            <a:r>
              <a:rPr lang="en-US" sz="1600" dirty="0">
                <a:solidFill>
                  <a:schemeClr val="tx1">
                    <a:lumMod val="75000"/>
                    <a:lumOff val="25000"/>
                  </a:schemeClr>
                </a:solidFill>
                <a:latin typeface="+mj-lt"/>
              </a:rPr>
              <a:t>The type of system you want installed</a:t>
            </a:r>
          </a:p>
          <a:p>
            <a:pPr marL="285750" indent="-285750">
              <a:buFont typeface="Arial" panose="020B0604020202020204" pitchFamily="34" charset="0"/>
              <a:buChar char="•"/>
            </a:pPr>
            <a:r>
              <a:rPr lang="en-US" sz="1600" dirty="0">
                <a:solidFill>
                  <a:schemeClr val="tx1">
                    <a:lumMod val="75000"/>
                    <a:lumOff val="25000"/>
                  </a:schemeClr>
                </a:solidFill>
                <a:latin typeface="+mj-lt"/>
              </a:rPr>
              <a:t>Price of electricity</a:t>
            </a:r>
          </a:p>
          <a:p>
            <a:pPr marL="285750" indent="-285750">
              <a:buFont typeface="Arial" panose="020B0604020202020204" pitchFamily="34" charset="0"/>
              <a:buChar char="•"/>
            </a:pPr>
            <a:r>
              <a:rPr lang="en-US" sz="1600" dirty="0">
                <a:solidFill>
                  <a:schemeClr val="tx1">
                    <a:lumMod val="75000"/>
                    <a:lumOff val="25000"/>
                  </a:schemeClr>
                </a:solidFill>
                <a:latin typeface="+mj-lt"/>
              </a:rPr>
              <a:t>How much electricity you consume annually</a:t>
            </a:r>
          </a:p>
        </p:txBody>
      </p:sp>
      <p:sp>
        <p:nvSpPr>
          <p:cNvPr id="13" name="TextBox 12">
            <a:hlinkClick r:id="rId8" action="ppaction://hlinkfile"/>
          </p:cNvPr>
          <p:cNvSpPr txBox="1"/>
          <p:nvPr/>
        </p:nvSpPr>
        <p:spPr>
          <a:xfrm>
            <a:off x="4776043" y="6085575"/>
            <a:ext cx="3547894" cy="338554"/>
          </a:xfrm>
          <a:prstGeom prst="rect">
            <a:avLst/>
          </a:prstGeom>
          <a:noFill/>
        </p:spPr>
        <p:txBody>
          <a:bodyPr wrap="none" rtlCol="0">
            <a:spAutoFit/>
          </a:bodyPr>
          <a:lstStyle/>
          <a:p>
            <a:pPr algn="ctr"/>
            <a:r>
              <a:rPr lang="en-US" sz="1600" b="1" dirty="0">
                <a:solidFill>
                  <a:schemeClr val="tx1">
                    <a:lumMod val="75000"/>
                    <a:lumOff val="25000"/>
                  </a:schemeClr>
                </a:solidFill>
                <a:latin typeface="+mj-lt"/>
              </a:rPr>
              <a:t>Solar Energy: Free Solar Power Calculator </a:t>
            </a:r>
          </a:p>
        </p:txBody>
      </p:sp>
    </p:spTree>
    <p:extLst>
      <p:ext uri="{BB962C8B-B14F-4D97-AF65-F5344CB8AC3E}">
        <p14:creationId xmlns:p14="http://schemas.microsoft.com/office/powerpoint/2010/main" val="379898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21</a:t>
            </a:fld>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 y="304799"/>
            <a:ext cx="3724275" cy="2790825"/>
          </a:xfrm>
          <a:prstGeom prst="rect">
            <a:avLst/>
          </a:prstGeom>
        </p:spPr>
      </p:pic>
      <p:sp>
        <p:nvSpPr>
          <p:cNvPr id="11" name="Rectangle 10"/>
          <p:cNvSpPr/>
          <p:nvPr/>
        </p:nvSpPr>
        <p:spPr>
          <a:xfrm>
            <a:off x="4430995" y="458674"/>
            <a:ext cx="4356177" cy="59926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sp>
        <p:nvSpPr>
          <p:cNvPr id="13" name="TextBox 12"/>
          <p:cNvSpPr txBox="1"/>
          <p:nvPr/>
        </p:nvSpPr>
        <p:spPr>
          <a:xfrm>
            <a:off x="352424" y="3034963"/>
            <a:ext cx="4013938" cy="3416320"/>
          </a:xfrm>
          <a:prstGeom prst="rect">
            <a:avLst/>
          </a:prstGeom>
          <a:solidFill>
            <a:schemeClr val="accent3">
              <a:lumMod val="20000"/>
              <a:lumOff val="80000"/>
            </a:schemeClr>
          </a:solidFill>
        </p:spPr>
        <p:txBody>
          <a:bodyPr wrap="square" rtlCol="0">
            <a:spAutoFit/>
          </a:bodyPr>
          <a:lstStyle/>
          <a:p>
            <a:r>
              <a:rPr lang="en-US" sz="1600" b="1" dirty="0">
                <a:solidFill>
                  <a:schemeClr val="tx1">
                    <a:lumMod val="75000"/>
                    <a:lumOff val="25000"/>
                  </a:schemeClr>
                </a:solidFill>
                <a:latin typeface="+mj-lt"/>
              </a:rPr>
              <a:t>Like buying a car, there are different options to consider to best meet your needs, and a variety of incentives can help make the economics work:</a:t>
            </a:r>
          </a:p>
          <a:p>
            <a:endParaRPr lang="en-US" sz="800" b="1" dirty="0">
              <a:solidFill>
                <a:schemeClr val="tx1">
                  <a:lumMod val="75000"/>
                  <a:lumOff val="25000"/>
                </a:schemeClr>
              </a:solidFill>
              <a:latin typeface="+mj-lt"/>
            </a:endParaRPr>
          </a:p>
          <a:p>
            <a:r>
              <a:rPr lang="en-US" sz="1600" b="1" u="sng" dirty="0">
                <a:solidFill>
                  <a:schemeClr val="tx1">
                    <a:lumMod val="75000"/>
                    <a:lumOff val="25000"/>
                  </a:schemeClr>
                </a:solidFill>
                <a:latin typeface="+mj-lt"/>
              </a:rPr>
              <a:t>Step 1) Calculate the Return on Investment (ROI)</a:t>
            </a:r>
          </a:p>
          <a:p>
            <a:pPr marL="173038" indent="-173038">
              <a:buFont typeface="Arial" panose="020B0604020202020204" pitchFamily="34" charset="0"/>
              <a:buChar char="•"/>
            </a:pPr>
            <a:r>
              <a:rPr lang="en-US" sz="1600" dirty="0">
                <a:solidFill>
                  <a:schemeClr val="tx1">
                    <a:lumMod val="75000"/>
                    <a:lumOff val="25000"/>
                  </a:schemeClr>
                </a:solidFill>
                <a:latin typeface="+mj-lt"/>
              </a:rPr>
              <a:t>Ask your installer to include an ROI estimate on their quote or, develop your own or validate an installers quote by using the tools provided here</a:t>
            </a:r>
          </a:p>
          <a:p>
            <a:pPr marL="173038" indent="-173038">
              <a:buFont typeface="Arial" panose="020B0604020202020204" pitchFamily="34" charset="0"/>
              <a:buChar char="•"/>
            </a:pPr>
            <a:r>
              <a:rPr lang="en-US" sz="1600" dirty="0">
                <a:solidFill>
                  <a:schemeClr val="tx1">
                    <a:lumMod val="75000"/>
                    <a:lumOff val="25000"/>
                  </a:schemeClr>
                </a:solidFill>
                <a:latin typeface="+mj-lt"/>
              </a:rPr>
              <a:t>Most installer quotes take existing incentives into account, so make sure you can claim incentives for an accurate ROI</a:t>
            </a:r>
          </a:p>
        </p:txBody>
      </p:sp>
      <p:pic>
        <p:nvPicPr>
          <p:cNvPr id="3" name="Picture 2">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3118" y="1044134"/>
            <a:ext cx="3471930" cy="2463098"/>
          </a:xfrm>
          <a:prstGeom prst="rect">
            <a:avLst/>
          </a:prstGeom>
        </p:spPr>
      </p:pic>
      <p:sp>
        <p:nvSpPr>
          <p:cNvPr id="16" name="TextBox 15">
            <a:hlinkClick r:id="rId6" action="ppaction://hlinkfile"/>
          </p:cNvPr>
          <p:cNvSpPr txBox="1"/>
          <p:nvPr/>
        </p:nvSpPr>
        <p:spPr>
          <a:xfrm>
            <a:off x="4814097" y="3468640"/>
            <a:ext cx="3471930" cy="584775"/>
          </a:xfrm>
          <a:prstGeom prst="rect">
            <a:avLst/>
          </a:prstGeom>
          <a:noFill/>
        </p:spPr>
        <p:txBody>
          <a:bodyPr wrap="square" rtlCol="0">
            <a:spAutoFit/>
          </a:bodyPr>
          <a:lstStyle/>
          <a:p>
            <a:pPr algn="ctr"/>
            <a:r>
              <a:rPr lang="en-US" sz="1600" b="1" dirty="0">
                <a:solidFill>
                  <a:schemeClr val="tx1">
                    <a:lumMod val="75000"/>
                    <a:lumOff val="25000"/>
                  </a:schemeClr>
                </a:solidFill>
                <a:latin typeface="+mj-lt"/>
                <a:hlinkClick r:id="rId4"/>
              </a:rPr>
              <a:t>Solar Estimator: Shows Solar Prices and Cost of Systems after Rebates</a:t>
            </a:r>
            <a:endParaRPr lang="en-US" sz="1600" b="1" dirty="0">
              <a:solidFill>
                <a:schemeClr val="tx1">
                  <a:lumMod val="75000"/>
                  <a:lumOff val="25000"/>
                </a:schemeClr>
              </a:solidFill>
              <a:latin typeface="+mj-lt"/>
            </a:endParaRPr>
          </a:p>
        </p:txBody>
      </p:sp>
      <p:pic>
        <p:nvPicPr>
          <p:cNvPr id="5" name="Picture 4">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52972" y="4082939"/>
            <a:ext cx="3605084" cy="2003219"/>
          </a:xfrm>
          <a:prstGeom prst="rect">
            <a:avLst/>
          </a:prstGeom>
        </p:spPr>
      </p:pic>
      <p:sp>
        <p:nvSpPr>
          <p:cNvPr id="17" name="TextBox 16">
            <a:hlinkClick r:id="rId6" action="ppaction://hlinkfile"/>
          </p:cNvPr>
          <p:cNvSpPr txBox="1"/>
          <p:nvPr/>
        </p:nvSpPr>
        <p:spPr>
          <a:xfrm>
            <a:off x="4398676" y="6073154"/>
            <a:ext cx="4356182"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hlinkClick r:id="rId7"/>
              </a:rPr>
              <a:t>Plano Solar Advocates: On-Line Cost Estimator Tool</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357825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latin typeface="+mj-lt"/>
              </a:rPr>
              <a:t>22</a:t>
            </a:fld>
            <a:endParaRPr lang="en-US" dirty="0">
              <a:latin typeface="+mj-lt"/>
            </a:endParaRPr>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 y="304799"/>
            <a:ext cx="3724275" cy="2790825"/>
          </a:xfrm>
          <a:prstGeom prst="rect">
            <a:avLst/>
          </a:prstGeom>
        </p:spPr>
      </p:pic>
      <p:sp>
        <p:nvSpPr>
          <p:cNvPr id="22" name="Rectangle 21"/>
          <p:cNvSpPr/>
          <p:nvPr/>
        </p:nvSpPr>
        <p:spPr>
          <a:xfrm>
            <a:off x="4371976" y="385479"/>
            <a:ext cx="4356177" cy="63256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pic>
        <p:nvPicPr>
          <p:cNvPr id="7" name="Picture 6">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9765" y="1046549"/>
            <a:ext cx="3997540" cy="2517533"/>
          </a:xfrm>
          <a:prstGeom prst="rect">
            <a:avLst/>
          </a:prstGeom>
        </p:spPr>
      </p:pic>
      <p:sp>
        <p:nvSpPr>
          <p:cNvPr id="8" name="Flowchart: Process 7"/>
          <p:cNvSpPr/>
          <p:nvPr/>
        </p:nvSpPr>
        <p:spPr>
          <a:xfrm>
            <a:off x="352423" y="3078292"/>
            <a:ext cx="3986067" cy="3625551"/>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lumMod val="75000"/>
                    <a:lumOff val="25000"/>
                  </a:schemeClr>
                </a:solidFill>
                <a:latin typeface="+mj-lt"/>
              </a:rPr>
              <a:t>Like buying a car, there are different options to consider to best meet your needs, and a variety of incentives can help make the economics work:</a:t>
            </a:r>
          </a:p>
          <a:p>
            <a:endParaRPr lang="en-US" sz="800" b="1" dirty="0">
              <a:solidFill>
                <a:schemeClr val="tx1">
                  <a:lumMod val="75000"/>
                  <a:lumOff val="25000"/>
                </a:schemeClr>
              </a:solidFill>
              <a:latin typeface="+mj-lt"/>
            </a:endParaRPr>
          </a:p>
          <a:p>
            <a:r>
              <a:rPr lang="en-US" sz="1600" b="1" u="sng" dirty="0">
                <a:solidFill>
                  <a:schemeClr val="tx1">
                    <a:lumMod val="75000"/>
                    <a:lumOff val="25000"/>
                  </a:schemeClr>
                </a:solidFill>
                <a:latin typeface="+mj-lt"/>
              </a:rPr>
              <a:t>Step 2) Evaluate Payment Options</a:t>
            </a:r>
            <a:r>
              <a:rPr lang="en-US" sz="1600" b="1" dirty="0">
                <a:solidFill>
                  <a:schemeClr val="tx1">
                    <a:lumMod val="75000"/>
                    <a:lumOff val="25000"/>
                  </a:schemeClr>
                </a:solidFill>
                <a:latin typeface="+mj-lt"/>
              </a:rPr>
              <a:t> </a:t>
            </a:r>
            <a:r>
              <a:rPr lang="en-US" sz="900" b="1" dirty="0">
                <a:solidFill>
                  <a:schemeClr val="tx1">
                    <a:lumMod val="75000"/>
                    <a:lumOff val="25000"/>
                  </a:schemeClr>
                </a:solidFill>
                <a:latin typeface="+mj-lt"/>
              </a:rPr>
              <a:t>(see Slide 23/25 also)</a:t>
            </a:r>
          </a:p>
          <a:p>
            <a:pPr marL="176213" indent="-176213">
              <a:buFont typeface="Arial" panose="020B0604020202020204" pitchFamily="34" charset="0"/>
              <a:buChar char="•"/>
            </a:pPr>
            <a:r>
              <a:rPr lang="en-US" sz="1500" dirty="0">
                <a:solidFill>
                  <a:schemeClr val="tx1">
                    <a:lumMod val="75000"/>
                    <a:lumOff val="25000"/>
                  </a:schemeClr>
                </a:solidFill>
                <a:latin typeface="+mj-lt"/>
              </a:rPr>
              <a:t>One important distinction is whether the system is for residential or commercial application (incentives differ as does the payment options available)</a:t>
            </a:r>
          </a:p>
          <a:p>
            <a:pPr marL="176213" indent="-176213">
              <a:buFont typeface="Arial" panose="020B0604020202020204" pitchFamily="34" charset="0"/>
              <a:buChar char="•"/>
            </a:pPr>
            <a:r>
              <a:rPr lang="en-US" sz="1500" dirty="0">
                <a:solidFill>
                  <a:schemeClr val="tx1">
                    <a:lumMod val="75000"/>
                    <a:lumOff val="25000"/>
                  </a:schemeClr>
                </a:solidFill>
                <a:latin typeface="+mj-lt"/>
              </a:rPr>
              <a:t>Consider differences between a Purchase, Lease, or Power Purchase Agreement model</a:t>
            </a:r>
          </a:p>
          <a:p>
            <a:pPr marL="176213" indent="-176213">
              <a:buFont typeface="Arial" panose="020B0604020202020204" pitchFamily="34" charset="0"/>
              <a:buChar char="•"/>
            </a:pPr>
            <a:r>
              <a:rPr lang="en-US" sz="1500" dirty="0">
                <a:solidFill>
                  <a:schemeClr val="tx1">
                    <a:lumMod val="75000"/>
                    <a:lumOff val="25000"/>
                  </a:schemeClr>
                </a:solidFill>
                <a:latin typeface="+mj-lt"/>
              </a:rPr>
              <a:t>Incentives and financing options depends on whether residential or commercial installation</a:t>
            </a:r>
          </a:p>
          <a:p>
            <a:pPr marL="176213" indent="-176213">
              <a:buFont typeface="Arial" panose="020B0604020202020204" pitchFamily="34" charset="0"/>
              <a:buChar char="•"/>
            </a:pPr>
            <a:r>
              <a:rPr lang="en-US" sz="1500" dirty="0">
                <a:solidFill>
                  <a:schemeClr val="tx1">
                    <a:lumMod val="75000"/>
                    <a:lumOff val="25000"/>
                  </a:schemeClr>
                </a:solidFill>
                <a:latin typeface="+mj-lt"/>
              </a:rPr>
              <a:t>Consider Shared Renewables/Community Solar program if your home/business is not suitable for solar energy installation</a:t>
            </a:r>
          </a:p>
        </p:txBody>
      </p:sp>
      <p:sp>
        <p:nvSpPr>
          <p:cNvPr id="9" name="TextBox 8">
            <a:hlinkClick r:id="rId6" action="ppaction://hlinkfile"/>
          </p:cNvPr>
          <p:cNvSpPr txBox="1"/>
          <p:nvPr/>
        </p:nvSpPr>
        <p:spPr>
          <a:xfrm>
            <a:off x="4569765" y="3569491"/>
            <a:ext cx="399754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hlinkClick r:id="rId4"/>
              </a:rPr>
              <a:t>Residential Solar 101: Solar Finance Overview</a:t>
            </a:r>
            <a:endParaRPr lang="en-US" sz="1600" b="1" dirty="0">
              <a:solidFill>
                <a:schemeClr val="tx1">
                  <a:lumMod val="75000"/>
                  <a:lumOff val="25000"/>
                </a:schemeClr>
              </a:solidFill>
              <a:latin typeface="+mj-lt"/>
            </a:endParaRPr>
          </a:p>
        </p:txBody>
      </p:sp>
      <p:pic>
        <p:nvPicPr>
          <p:cNvPr id="3" name="Picture 2">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92129" y="3903364"/>
            <a:ext cx="3975176" cy="2460701"/>
          </a:xfrm>
          <a:prstGeom prst="rect">
            <a:avLst/>
          </a:prstGeom>
        </p:spPr>
      </p:pic>
      <p:sp>
        <p:nvSpPr>
          <p:cNvPr id="10" name="TextBox 9">
            <a:hlinkClick r:id="rId7"/>
          </p:cNvPr>
          <p:cNvSpPr txBox="1"/>
          <p:nvPr/>
        </p:nvSpPr>
        <p:spPr>
          <a:xfrm>
            <a:off x="4551294" y="6353077"/>
            <a:ext cx="399754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hlinkClick r:id="rId7"/>
              </a:rPr>
              <a:t>SEIA: Shared Renewables/Community Solar</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308457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976" y="395871"/>
            <a:ext cx="4356177" cy="3147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 y="304799"/>
            <a:ext cx="3724275" cy="2790825"/>
          </a:xfrm>
          <a:prstGeom prst="rect">
            <a:avLst/>
          </a:prstGeom>
        </p:spPr>
      </p:pic>
      <p:pic>
        <p:nvPicPr>
          <p:cNvPr id="9" name="Picture 8">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0105" y="972027"/>
            <a:ext cx="3099917" cy="234020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63739555"/>
              </p:ext>
            </p:extLst>
          </p:nvPr>
        </p:nvGraphicFramePr>
        <p:xfrm>
          <a:off x="419101" y="3610245"/>
          <a:ext cx="8309052" cy="3205480"/>
        </p:xfrm>
        <a:graphic>
          <a:graphicData uri="http://schemas.openxmlformats.org/drawingml/2006/table">
            <a:tbl>
              <a:tblPr firstRow="1" bandRow="1">
                <a:tableStyleId>{C083E6E3-FA7D-4D7B-A595-EF9225AFEA82}</a:tableStyleId>
              </a:tblPr>
              <a:tblGrid>
                <a:gridCol w="2905124">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2451178">
                  <a:extLst>
                    <a:ext uri="{9D8B030D-6E8A-4147-A177-3AD203B41FA5}">
                      <a16:colId xmlns:a16="http://schemas.microsoft.com/office/drawing/2014/main" val="20002"/>
                    </a:ext>
                  </a:extLst>
                </a:gridCol>
              </a:tblGrid>
              <a:tr h="266703">
                <a:tc>
                  <a:txBody>
                    <a:bodyPr/>
                    <a:lstStyle/>
                    <a:p>
                      <a:r>
                        <a:rPr lang="en-US" sz="1300" dirty="0"/>
                        <a:t>Purchase</a:t>
                      </a:r>
                    </a:p>
                  </a:txBody>
                  <a:tcPr/>
                </a:tc>
                <a:tc>
                  <a:txBody>
                    <a:bodyPr/>
                    <a:lstStyle/>
                    <a:p>
                      <a:r>
                        <a:rPr lang="en-US" sz="1300" dirty="0"/>
                        <a:t>Lease</a:t>
                      </a:r>
                    </a:p>
                  </a:txBody>
                  <a:tcPr/>
                </a:tc>
                <a:tc>
                  <a:txBody>
                    <a:bodyPr/>
                    <a:lstStyle/>
                    <a:p>
                      <a:r>
                        <a:rPr lang="en-US" sz="1300" dirty="0"/>
                        <a:t>Power Purchase Agreement</a:t>
                      </a:r>
                    </a:p>
                  </a:txBody>
                  <a:tcPr/>
                </a:tc>
                <a:extLst>
                  <a:ext uri="{0D108BD9-81ED-4DB2-BD59-A6C34878D82A}">
                    <a16:rowId xmlns:a16="http://schemas.microsoft.com/office/drawing/2014/main" val="10000"/>
                  </a:ext>
                </a:extLst>
              </a:tr>
              <a:tr h="370840">
                <a:tc>
                  <a:txBody>
                    <a:bodyPr/>
                    <a:lstStyle/>
                    <a:p>
                      <a:r>
                        <a:rPr lang="en-US" sz="1300" dirty="0"/>
                        <a:t>Requires capital to finance</a:t>
                      </a:r>
                    </a:p>
                  </a:txBody>
                  <a:tcPr/>
                </a:tc>
                <a:tc>
                  <a:txBody>
                    <a:bodyPr/>
                    <a:lstStyle/>
                    <a:p>
                      <a:r>
                        <a:rPr lang="en-US" sz="1300" dirty="0"/>
                        <a:t>Often requires down payment</a:t>
                      </a:r>
                    </a:p>
                  </a:txBody>
                  <a:tcPr/>
                </a:tc>
                <a:tc>
                  <a:txBody>
                    <a:bodyPr/>
                    <a:lstStyle/>
                    <a:p>
                      <a:r>
                        <a:rPr lang="en-US" sz="1300" dirty="0"/>
                        <a:t>Typically no down payment</a:t>
                      </a:r>
                    </a:p>
                  </a:txBody>
                  <a:tcPr/>
                </a:tc>
                <a:extLst>
                  <a:ext uri="{0D108BD9-81ED-4DB2-BD59-A6C34878D82A}">
                    <a16:rowId xmlns:a16="http://schemas.microsoft.com/office/drawing/2014/main" val="10001"/>
                  </a:ext>
                </a:extLst>
              </a:tr>
              <a:tr h="370840">
                <a:tc>
                  <a:txBody>
                    <a:bodyPr/>
                    <a:lstStyle/>
                    <a:p>
                      <a:r>
                        <a:rPr lang="en-US" sz="1300" dirty="0"/>
                        <a:t>Property owner responsible for operations/maintenance</a:t>
                      </a:r>
                    </a:p>
                  </a:txBody>
                  <a:tcPr/>
                </a:tc>
                <a:tc>
                  <a:txBody>
                    <a:bodyPr/>
                    <a:lstStyle/>
                    <a:p>
                      <a:r>
                        <a:rPr lang="en-US" sz="1300" dirty="0"/>
                        <a:t>System owner is responsible for operations/maintenance</a:t>
                      </a:r>
                    </a:p>
                  </a:txBody>
                  <a:tcPr/>
                </a:tc>
                <a:tc>
                  <a:txBody>
                    <a:bodyPr/>
                    <a:lstStyle/>
                    <a:p>
                      <a:r>
                        <a:rPr lang="en-US" sz="1300" dirty="0"/>
                        <a:t>System owner is responsible</a:t>
                      </a:r>
                      <a:r>
                        <a:rPr lang="en-US" sz="1300" baseline="0" dirty="0"/>
                        <a:t> operations/maintenance</a:t>
                      </a:r>
                      <a:endParaRPr lang="en-US" sz="1300" dirty="0"/>
                    </a:p>
                  </a:txBody>
                  <a:tcPr/>
                </a:tc>
                <a:extLst>
                  <a:ext uri="{0D108BD9-81ED-4DB2-BD59-A6C34878D82A}">
                    <a16:rowId xmlns:a16="http://schemas.microsoft.com/office/drawing/2014/main" val="10002"/>
                  </a:ext>
                </a:extLst>
              </a:tr>
              <a:tr h="370840">
                <a:tc>
                  <a:txBody>
                    <a:bodyPr/>
                    <a:lstStyle/>
                    <a:p>
                      <a:r>
                        <a:rPr lang="en-US" sz="1300" dirty="0"/>
                        <a:t>Property</a:t>
                      </a:r>
                      <a:r>
                        <a:rPr lang="en-US" sz="1300" baseline="0" dirty="0"/>
                        <a:t> owner claims rebates/incentives</a:t>
                      </a:r>
                      <a:endParaRPr lang="en-US" sz="1300" dirty="0"/>
                    </a:p>
                  </a:txBody>
                  <a:tcPr/>
                </a:tc>
                <a:tc>
                  <a:txBody>
                    <a:bodyPr/>
                    <a:lstStyle/>
                    <a:p>
                      <a:r>
                        <a:rPr lang="en-US" sz="1300" dirty="0"/>
                        <a:t>System owner (3</a:t>
                      </a:r>
                      <a:r>
                        <a:rPr lang="en-US" sz="1300" baseline="30000" dirty="0"/>
                        <a:t>rd</a:t>
                      </a:r>
                      <a:r>
                        <a:rPr lang="en-US" sz="1300" dirty="0"/>
                        <a:t> Party) monetizes rebates/incentives</a:t>
                      </a:r>
                    </a:p>
                  </a:txBody>
                  <a:tcPr/>
                </a:tc>
                <a:tc>
                  <a:txBody>
                    <a:bodyPr/>
                    <a:lstStyle/>
                    <a:p>
                      <a:r>
                        <a:rPr lang="en-US" sz="1300" dirty="0"/>
                        <a:t>System</a:t>
                      </a:r>
                      <a:r>
                        <a:rPr lang="en-US" sz="1300" baseline="0" dirty="0"/>
                        <a:t> owner (3</a:t>
                      </a:r>
                      <a:r>
                        <a:rPr lang="en-US" sz="1300" baseline="30000" dirty="0"/>
                        <a:t>rd</a:t>
                      </a:r>
                      <a:r>
                        <a:rPr lang="en-US" sz="1300" baseline="0" dirty="0"/>
                        <a:t> Party) monetizes rebates/incentives</a:t>
                      </a:r>
                      <a:endParaRPr lang="en-US" sz="1300" dirty="0"/>
                    </a:p>
                  </a:txBody>
                  <a:tcPr/>
                </a:tc>
                <a:extLst>
                  <a:ext uri="{0D108BD9-81ED-4DB2-BD59-A6C34878D82A}">
                    <a16:rowId xmlns:a16="http://schemas.microsoft.com/office/drawing/2014/main" val="10003"/>
                  </a:ext>
                </a:extLst>
              </a:tr>
              <a:tr h="370840">
                <a:tc>
                  <a:txBody>
                    <a:bodyPr/>
                    <a:lstStyle/>
                    <a:p>
                      <a:r>
                        <a:rPr lang="en-US" sz="1300" dirty="0"/>
                        <a:t>Generally</a:t>
                      </a:r>
                      <a:r>
                        <a:rPr lang="en-US" sz="1300" baseline="0" dirty="0"/>
                        <a:t> most advantageous to private (taxable) entities</a:t>
                      </a:r>
                      <a:endParaRPr lang="en-US" sz="1300" dirty="0"/>
                    </a:p>
                  </a:txBody>
                  <a:tcPr/>
                </a:tc>
                <a:tc>
                  <a:txBody>
                    <a:bodyPr/>
                    <a:lstStyle/>
                    <a:p>
                      <a:r>
                        <a:rPr lang="en-US" sz="1300" dirty="0"/>
                        <a:t>Lease payment is fixed rate not tied</a:t>
                      </a:r>
                      <a:r>
                        <a:rPr lang="en-US" sz="1300" baseline="0" dirty="0"/>
                        <a:t> to the power generated – typical 15 year term</a:t>
                      </a:r>
                      <a:endParaRPr lang="en-US" sz="1300" dirty="0"/>
                    </a:p>
                  </a:txBody>
                  <a:tcPr/>
                </a:tc>
                <a:tc>
                  <a:txBody>
                    <a:bodyPr/>
                    <a:lstStyle/>
                    <a:p>
                      <a:r>
                        <a:rPr lang="en-US" sz="1300" dirty="0"/>
                        <a:t>Purchase the power generated at</a:t>
                      </a:r>
                      <a:r>
                        <a:rPr lang="en-US" sz="1300" baseline="0" dirty="0"/>
                        <a:t> a fixed rate – typical 15 year term</a:t>
                      </a:r>
                      <a:endParaRPr lang="en-US" sz="1300" dirty="0"/>
                    </a:p>
                  </a:txBody>
                  <a:tcPr/>
                </a:tc>
                <a:extLst>
                  <a:ext uri="{0D108BD9-81ED-4DB2-BD59-A6C34878D82A}">
                    <a16:rowId xmlns:a16="http://schemas.microsoft.com/office/drawing/2014/main" val="10004"/>
                  </a:ext>
                </a:extLst>
              </a:tr>
              <a:tr h="370840">
                <a:tc>
                  <a:txBody>
                    <a:bodyPr/>
                    <a:lstStyle/>
                    <a:p>
                      <a:r>
                        <a:rPr lang="en-US" sz="1300" dirty="0"/>
                        <a:t>Not a common</a:t>
                      </a:r>
                      <a:r>
                        <a:rPr lang="en-US" sz="1300" baseline="0" dirty="0"/>
                        <a:t> approach for government entities due to lack of tax benefits (unless grants or loans are available)</a:t>
                      </a:r>
                      <a:endParaRPr lang="en-US" sz="1300" dirty="0"/>
                    </a:p>
                  </a:txBody>
                  <a:tcPr/>
                </a:tc>
                <a:tc>
                  <a:txBody>
                    <a:bodyPr/>
                    <a:lstStyle/>
                    <a:p>
                      <a:r>
                        <a:rPr lang="en-US" sz="1300" dirty="0"/>
                        <a:t>Common</a:t>
                      </a:r>
                      <a:r>
                        <a:rPr lang="en-US" sz="1300" baseline="0" dirty="0"/>
                        <a:t> for government entities where PPA is not allowed</a:t>
                      </a:r>
                      <a:endParaRPr lang="en-US" sz="1300" dirty="0"/>
                    </a:p>
                  </a:txBody>
                  <a:tcPr/>
                </a:tc>
                <a:tc>
                  <a:txBody>
                    <a:bodyPr/>
                    <a:lstStyle/>
                    <a:p>
                      <a:endParaRPr lang="en-US" sz="1300" dirty="0"/>
                    </a:p>
                  </a:txBody>
                  <a:tcPr/>
                </a:tc>
                <a:extLst>
                  <a:ext uri="{0D108BD9-81ED-4DB2-BD59-A6C34878D82A}">
                    <a16:rowId xmlns:a16="http://schemas.microsoft.com/office/drawing/2014/main" val="10005"/>
                  </a:ext>
                </a:extLst>
              </a:tr>
            </a:tbl>
          </a:graphicData>
        </a:graphic>
      </p:graphicFrame>
      <p:sp>
        <p:nvSpPr>
          <p:cNvPr id="12" name="Rectangle 11"/>
          <p:cNvSpPr/>
          <p:nvPr/>
        </p:nvSpPr>
        <p:spPr>
          <a:xfrm>
            <a:off x="4371976" y="472533"/>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sp>
        <p:nvSpPr>
          <p:cNvPr id="14" name="TextBox 13">
            <a:hlinkClick r:id="rId6" action="ppaction://hlinkfile"/>
          </p:cNvPr>
          <p:cNvSpPr txBox="1"/>
          <p:nvPr/>
        </p:nvSpPr>
        <p:spPr>
          <a:xfrm>
            <a:off x="4574969" y="3260790"/>
            <a:ext cx="4109587" cy="338554"/>
          </a:xfrm>
          <a:prstGeom prst="rect">
            <a:avLst/>
          </a:prstGeom>
          <a:noFill/>
        </p:spPr>
        <p:txBody>
          <a:bodyPr wrap="none" rtlCol="0">
            <a:spAutoFit/>
          </a:bodyPr>
          <a:lstStyle/>
          <a:p>
            <a:r>
              <a:rPr lang="en-US" sz="1600" b="1" dirty="0">
                <a:solidFill>
                  <a:schemeClr val="tx1">
                    <a:lumMod val="75000"/>
                    <a:lumOff val="25000"/>
                  </a:schemeClr>
                </a:solidFill>
                <a:latin typeface="+mj-lt"/>
                <a:hlinkClick r:id="rId7"/>
              </a:rPr>
              <a:t>An App That Helps You Choose To Own or Lease</a:t>
            </a:r>
            <a:endParaRPr lang="en-US" sz="1600" b="1" dirty="0">
              <a:solidFill>
                <a:schemeClr val="tx1">
                  <a:lumMod val="75000"/>
                  <a:lumOff val="25000"/>
                </a:schemeClr>
              </a:solidFill>
              <a:latin typeface="+mj-lt"/>
            </a:endParaRPr>
          </a:p>
        </p:txBody>
      </p:sp>
      <p:sp>
        <p:nvSpPr>
          <p:cNvPr id="2" name="TextBox 1"/>
          <p:cNvSpPr txBox="1"/>
          <p:nvPr/>
        </p:nvSpPr>
        <p:spPr>
          <a:xfrm>
            <a:off x="419101" y="3197224"/>
            <a:ext cx="3210302" cy="369332"/>
          </a:xfrm>
          <a:prstGeom prst="rect">
            <a:avLst/>
          </a:prstGeom>
          <a:noFill/>
        </p:spPr>
        <p:txBody>
          <a:bodyPr wrap="none" rtlCol="0">
            <a:spAutoFit/>
          </a:bodyPr>
          <a:lstStyle/>
          <a:p>
            <a:r>
              <a:rPr lang="en-US" b="1" dirty="0">
                <a:solidFill>
                  <a:schemeClr val="tx1">
                    <a:lumMod val="75000"/>
                    <a:lumOff val="25000"/>
                  </a:schemeClr>
                </a:solidFill>
              </a:rPr>
              <a:t>Three Typical Financing Options</a:t>
            </a:r>
          </a:p>
        </p:txBody>
      </p:sp>
    </p:spTree>
    <p:extLst>
      <p:ext uri="{BB962C8B-B14F-4D97-AF65-F5344CB8AC3E}">
        <p14:creationId xmlns:p14="http://schemas.microsoft.com/office/powerpoint/2010/main" val="971078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109154" y="2648883"/>
            <a:ext cx="3695701" cy="338554"/>
          </a:xfrm>
          <a:prstGeom prst="rect">
            <a:avLst/>
          </a:prstGeom>
          <a:solidFill>
            <a:schemeClr val="accent3">
              <a:lumMod val="20000"/>
              <a:lumOff val="80000"/>
            </a:schemeClr>
          </a:solidFill>
        </p:spPr>
        <p:txBody>
          <a:bodyPr wrap="square" rtlCol="0">
            <a:spAutoFit/>
          </a:bodyPr>
          <a:lstStyle/>
          <a:p>
            <a:pPr>
              <a:spcBef>
                <a:spcPct val="50000"/>
              </a:spcBef>
            </a:pPr>
            <a:endParaRPr lang="en-US" altLang="en-US" sz="1600" dirty="0"/>
          </a:p>
        </p:txBody>
      </p:sp>
      <p:sp>
        <p:nvSpPr>
          <p:cNvPr id="8" name="Rectangle 7"/>
          <p:cNvSpPr/>
          <p:nvPr/>
        </p:nvSpPr>
        <p:spPr>
          <a:xfrm>
            <a:off x="4371976" y="395870"/>
            <a:ext cx="4356177" cy="63256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sp>
        <p:nvSpPr>
          <p:cNvPr id="5" name="Content Placeholder 4"/>
          <p:cNvSpPr>
            <a:spLocks noGrp="1"/>
          </p:cNvSpPr>
          <p:nvPr>
            <p:ph sz="half" idx="1"/>
          </p:nvPr>
        </p:nvSpPr>
        <p:spPr>
          <a:xfrm>
            <a:off x="4426555" y="3762361"/>
            <a:ext cx="4301598" cy="2766392"/>
          </a:xfrm>
        </p:spPr>
        <p:txBody>
          <a:bodyPr>
            <a:noAutofit/>
          </a:bodyPr>
          <a:lstStyle/>
          <a:p>
            <a:pPr>
              <a:lnSpc>
                <a:spcPct val="100000"/>
              </a:lnSpc>
              <a:spcBef>
                <a:spcPts val="0"/>
              </a:spcBef>
            </a:pPr>
            <a:r>
              <a:rPr lang="en-US" sz="1500" dirty="0">
                <a:solidFill>
                  <a:schemeClr val="tx1">
                    <a:lumMod val="75000"/>
                    <a:lumOff val="25000"/>
                  </a:schemeClr>
                </a:solidFill>
                <a:latin typeface="+mj-lt"/>
              </a:rPr>
              <a:t>Power to Choose Available Purchase Offers</a:t>
            </a:r>
          </a:p>
          <a:p>
            <a:pPr>
              <a:lnSpc>
                <a:spcPct val="100000"/>
              </a:lnSpc>
              <a:spcBef>
                <a:spcPts val="0"/>
              </a:spcBef>
            </a:pPr>
            <a:r>
              <a:rPr lang="en-US" sz="1500" dirty="0">
                <a:solidFill>
                  <a:schemeClr val="tx1">
                    <a:lumMod val="75000"/>
                    <a:lumOff val="25000"/>
                  </a:schemeClr>
                </a:solidFill>
                <a:latin typeface="+mj-lt"/>
              </a:rPr>
              <a:t>Property Tax Exemption</a:t>
            </a:r>
          </a:p>
          <a:p>
            <a:pPr>
              <a:lnSpc>
                <a:spcPct val="100000"/>
              </a:lnSpc>
              <a:spcBef>
                <a:spcPts val="0"/>
              </a:spcBef>
            </a:pPr>
            <a:r>
              <a:rPr lang="en-US" sz="1500" dirty="0">
                <a:solidFill>
                  <a:schemeClr val="tx1">
                    <a:lumMod val="75000"/>
                    <a:lumOff val="25000"/>
                  </a:schemeClr>
                </a:solidFill>
                <a:latin typeface="+mj-lt"/>
              </a:rPr>
              <a:t>Fannie Mae Green Initiative Loan Program</a:t>
            </a:r>
          </a:p>
          <a:p>
            <a:pPr>
              <a:lnSpc>
                <a:spcPct val="100000"/>
              </a:lnSpc>
              <a:spcBef>
                <a:spcPts val="0"/>
              </a:spcBef>
            </a:pPr>
            <a:r>
              <a:rPr lang="en-US" sz="1500" dirty="0">
                <a:solidFill>
                  <a:schemeClr val="tx1">
                    <a:lumMod val="75000"/>
                    <a:lumOff val="25000"/>
                  </a:schemeClr>
                </a:solidFill>
                <a:latin typeface="+mj-lt"/>
              </a:rPr>
              <a:t>Business Energy Investment Tax Credit (ITC)</a:t>
            </a:r>
          </a:p>
          <a:p>
            <a:pPr>
              <a:lnSpc>
                <a:spcPct val="100000"/>
              </a:lnSpc>
              <a:spcBef>
                <a:spcPts val="0"/>
              </a:spcBef>
            </a:pPr>
            <a:r>
              <a:rPr lang="en-US" sz="1500" dirty="0">
                <a:solidFill>
                  <a:schemeClr val="tx1">
                    <a:lumMod val="75000"/>
                    <a:lumOff val="25000"/>
                  </a:schemeClr>
                </a:solidFill>
                <a:latin typeface="+mj-lt"/>
              </a:rPr>
              <a:t>Property Assessed Clean Energy (PACE)</a:t>
            </a:r>
          </a:p>
          <a:p>
            <a:pPr>
              <a:lnSpc>
                <a:spcPct val="100000"/>
              </a:lnSpc>
              <a:spcBef>
                <a:spcPts val="0"/>
              </a:spcBef>
            </a:pPr>
            <a:r>
              <a:rPr lang="en-US" sz="1500" dirty="0">
                <a:solidFill>
                  <a:schemeClr val="tx1">
                    <a:lumMod val="75000"/>
                    <a:lumOff val="25000"/>
                  </a:schemeClr>
                </a:solidFill>
                <a:latin typeface="+mj-lt"/>
              </a:rPr>
              <a:t>Rural Energy for America Program (REAP)</a:t>
            </a:r>
          </a:p>
          <a:p>
            <a:pPr>
              <a:lnSpc>
                <a:spcPct val="100000"/>
              </a:lnSpc>
              <a:spcBef>
                <a:spcPts val="0"/>
              </a:spcBef>
            </a:pPr>
            <a:r>
              <a:rPr lang="en-US" sz="1500" dirty="0">
                <a:solidFill>
                  <a:schemeClr val="tx1">
                    <a:lumMod val="75000"/>
                    <a:lumOff val="25000"/>
                  </a:schemeClr>
                </a:solidFill>
                <a:latin typeface="+mj-lt"/>
              </a:rPr>
              <a:t>Renewable Energy Buy-Back Programs</a:t>
            </a:r>
          </a:p>
          <a:p>
            <a:pPr>
              <a:lnSpc>
                <a:spcPct val="100000"/>
              </a:lnSpc>
              <a:spcBef>
                <a:spcPts val="0"/>
              </a:spcBef>
            </a:pPr>
            <a:r>
              <a:rPr lang="en-US" sz="1500" dirty="0">
                <a:solidFill>
                  <a:schemeClr val="tx1">
                    <a:lumMod val="75000"/>
                    <a:lumOff val="25000"/>
                  </a:schemeClr>
                </a:solidFill>
                <a:latin typeface="+mj-lt"/>
              </a:rPr>
              <a:t>Residential Renewable Energy Tax Credit/Business Energy Investment Tax Credit</a:t>
            </a:r>
          </a:p>
          <a:p>
            <a:pPr>
              <a:lnSpc>
                <a:spcPct val="100000"/>
              </a:lnSpc>
              <a:spcBef>
                <a:spcPts val="0"/>
              </a:spcBef>
            </a:pPr>
            <a:r>
              <a:rPr lang="en-US" sz="1500" dirty="0">
                <a:solidFill>
                  <a:schemeClr val="tx1">
                    <a:lumMod val="75000"/>
                    <a:lumOff val="25000"/>
                  </a:schemeClr>
                </a:solidFill>
                <a:latin typeface="+mj-lt"/>
              </a:rPr>
              <a:t>Property Tax Exemption</a:t>
            </a:r>
          </a:p>
          <a:p>
            <a:pPr>
              <a:lnSpc>
                <a:spcPct val="100000"/>
              </a:lnSpc>
              <a:spcBef>
                <a:spcPts val="0"/>
              </a:spcBef>
            </a:pPr>
            <a:r>
              <a:rPr lang="en-US" sz="1500" dirty="0">
                <a:solidFill>
                  <a:schemeClr val="tx1">
                    <a:lumMod val="75000"/>
                    <a:lumOff val="25000"/>
                  </a:schemeClr>
                </a:solidFill>
                <a:latin typeface="+mj-lt"/>
              </a:rPr>
              <a:t>SECO </a:t>
            </a:r>
            <a:r>
              <a:rPr lang="en-US" sz="1500" dirty="0" err="1">
                <a:solidFill>
                  <a:schemeClr val="tx1">
                    <a:lumMod val="75000"/>
                    <a:lumOff val="25000"/>
                  </a:schemeClr>
                </a:solidFill>
                <a:latin typeface="+mj-lt"/>
              </a:rPr>
              <a:t>LoanSTAR</a:t>
            </a:r>
            <a:endParaRPr lang="en-US" sz="1500" dirty="0">
              <a:solidFill>
                <a:schemeClr val="tx1">
                  <a:lumMod val="75000"/>
                  <a:lumOff val="25000"/>
                </a:schemeClr>
              </a:solidFill>
              <a:latin typeface="+mj-lt"/>
            </a:endParaRPr>
          </a:p>
          <a:p>
            <a:pPr>
              <a:lnSpc>
                <a:spcPct val="100000"/>
              </a:lnSpc>
              <a:spcBef>
                <a:spcPts val="0"/>
              </a:spcBef>
            </a:pPr>
            <a:r>
              <a:rPr lang="en-US" sz="1500" dirty="0">
                <a:solidFill>
                  <a:schemeClr val="tx1">
                    <a:lumMod val="75000"/>
                    <a:lumOff val="25000"/>
                  </a:schemeClr>
                </a:solidFill>
                <a:latin typeface="+mj-lt"/>
              </a:rPr>
              <a:t>Rapid Depreciation (MACRS)</a:t>
            </a:r>
          </a:p>
        </p:txBody>
      </p:sp>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pic>
        <p:nvPicPr>
          <p:cNvPr id="11" name="Picture 8">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89101" y="1015299"/>
            <a:ext cx="2934322" cy="243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7">
            <a:hlinkClick r:id="rId3"/>
          </p:cNvPr>
          <p:cNvSpPr txBox="1">
            <a:spLocks noChangeArrowheads="1"/>
          </p:cNvSpPr>
          <p:nvPr/>
        </p:nvSpPr>
        <p:spPr bwMode="auto">
          <a:xfrm>
            <a:off x="5427879" y="3410092"/>
            <a:ext cx="2231166" cy="34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dirty="0">
                <a:latin typeface="+mj-lt"/>
                <a:hlinkClick r:id="rId3"/>
              </a:rPr>
              <a:t>www.dsireusa.org</a:t>
            </a:r>
            <a:endParaRPr lang="en-US" altLang="en-US" sz="1600" dirty="0">
              <a:latin typeface="+mj-lt"/>
            </a:endParaRP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6700" y="304799"/>
            <a:ext cx="3724275" cy="2790825"/>
          </a:xfrm>
          <a:prstGeom prst="rect">
            <a:avLst/>
          </a:prstGeom>
        </p:spPr>
      </p:pic>
      <p:sp>
        <p:nvSpPr>
          <p:cNvPr id="15" name="Flowchart: Process 14"/>
          <p:cNvSpPr/>
          <p:nvPr/>
        </p:nvSpPr>
        <p:spPr>
          <a:xfrm>
            <a:off x="352423" y="3095923"/>
            <a:ext cx="3977329" cy="3625551"/>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1600" b="1" u="sng" dirty="0">
                <a:solidFill>
                  <a:schemeClr val="tx1">
                    <a:lumMod val="75000"/>
                    <a:lumOff val="25000"/>
                  </a:schemeClr>
                </a:solidFill>
                <a:latin typeface="+mj-lt"/>
              </a:rPr>
              <a:t>Step 3) Evaluate Available Incentives</a:t>
            </a:r>
          </a:p>
          <a:p>
            <a:pPr>
              <a:spcBef>
                <a:spcPct val="50000"/>
              </a:spcBef>
            </a:pPr>
            <a:r>
              <a:rPr lang="en-US" sz="1600" b="1" dirty="0">
                <a:solidFill>
                  <a:schemeClr val="tx1">
                    <a:lumMod val="75000"/>
                    <a:lumOff val="25000"/>
                  </a:schemeClr>
                </a:solidFill>
                <a:latin typeface="+mj-lt"/>
              </a:rPr>
              <a:t>Incentives for Solar Installations: </a:t>
            </a:r>
            <a:r>
              <a:rPr lang="en-US" altLang="en-US" sz="1600" dirty="0">
                <a:solidFill>
                  <a:schemeClr val="tx1">
                    <a:lumMod val="75000"/>
                    <a:lumOff val="25000"/>
                  </a:schemeClr>
                </a:solidFill>
                <a:latin typeface="+mj-lt"/>
              </a:rPr>
              <a:t>The </a:t>
            </a:r>
            <a:r>
              <a:rPr lang="en-US" altLang="en-US" sz="1600" dirty="0">
                <a:solidFill>
                  <a:schemeClr val="tx1">
                    <a:lumMod val="75000"/>
                    <a:lumOff val="25000"/>
                  </a:schemeClr>
                </a:solidFill>
                <a:latin typeface="+mj-lt"/>
                <a:hlinkClick r:id="rId3"/>
              </a:rPr>
              <a:t>Database of State Incentives for Renewables &amp; Efficiency</a:t>
            </a:r>
            <a:r>
              <a:rPr lang="en-US" altLang="en-US" sz="1600" baseline="30000" dirty="0">
                <a:solidFill>
                  <a:schemeClr val="tx1">
                    <a:lumMod val="75000"/>
                    <a:lumOff val="25000"/>
                  </a:schemeClr>
                </a:solidFill>
                <a:latin typeface="+mj-lt"/>
                <a:hlinkClick r:id="rId3"/>
              </a:rPr>
              <a:t>®</a:t>
            </a:r>
            <a:r>
              <a:rPr lang="en-US" altLang="en-US" sz="1600" dirty="0">
                <a:solidFill>
                  <a:schemeClr val="tx1">
                    <a:lumMod val="75000"/>
                    <a:lumOff val="25000"/>
                  </a:schemeClr>
                </a:solidFill>
                <a:latin typeface="+mj-lt"/>
                <a:hlinkClick r:id="rId3"/>
              </a:rPr>
              <a:t> (DSIRE) </a:t>
            </a:r>
            <a:r>
              <a:rPr lang="en-US" altLang="en-US" sz="1600" dirty="0">
                <a:solidFill>
                  <a:schemeClr val="tx1">
                    <a:lumMod val="75000"/>
                    <a:lumOff val="25000"/>
                  </a:schemeClr>
                </a:solidFill>
                <a:latin typeface="+mj-lt"/>
              </a:rPr>
              <a:t>lists all known state, regional, and local incentives and is the best initial resource to use to identify incentives for residential or business.</a:t>
            </a:r>
          </a:p>
          <a:p>
            <a:pPr>
              <a:spcBef>
                <a:spcPct val="50000"/>
              </a:spcBef>
            </a:pPr>
            <a:r>
              <a:rPr lang="en-US" altLang="en-US" sz="1600" b="1" dirty="0">
                <a:solidFill>
                  <a:schemeClr val="tx1">
                    <a:lumMod val="75000"/>
                    <a:lumOff val="25000"/>
                  </a:schemeClr>
                </a:solidFill>
                <a:latin typeface="+mj-lt"/>
              </a:rPr>
              <a:t>Utility Company Pay/Credit:</a:t>
            </a:r>
          </a:p>
          <a:p>
            <a:pPr>
              <a:spcBef>
                <a:spcPct val="50000"/>
              </a:spcBef>
            </a:pPr>
            <a:r>
              <a:rPr lang="en-US" altLang="en-US" sz="1600" dirty="0">
                <a:solidFill>
                  <a:schemeClr val="tx1">
                    <a:lumMod val="75000"/>
                    <a:lumOff val="25000"/>
                  </a:schemeClr>
                </a:solidFill>
                <a:latin typeface="+mj-lt"/>
              </a:rPr>
              <a:t>There are some utility companies that pay or give credit for excess solar energy. Visit </a:t>
            </a:r>
            <a:r>
              <a:rPr lang="en-US" altLang="en-US" sz="1600" dirty="0">
                <a:solidFill>
                  <a:schemeClr val="tx1">
                    <a:lumMod val="75000"/>
                    <a:lumOff val="25000"/>
                  </a:schemeClr>
                </a:solidFill>
                <a:latin typeface="+mj-lt"/>
                <a:hlinkClick r:id="rId6"/>
              </a:rPr>
              <a:t>www.powertochoose.com</a:t>
            </a:r>
            <a:r>
              <a:rPr lang="en-US" altLang="en-US" sz="1600" dirty="0">
                <a:solidFill>
                  <a:schemeClr val="tx1">
                    <a:lumMod val="75000"/>
                    <a:lumOff val="25000"/>
                  </a:schemeClr>
                </a:solidFill>
                <a:latin typeface="+mj-lt"/>
              </a:rPr>
              <a:t> to find a utility company offering these programs.</a:t>
            </a:r>
          </a:p>
        </p:txBody>
      </p:sp>
    </p:spTree>
    <p:extLst>
      <p:ext uri="{BB962C8B-B14F-4D97-AF65-F5344CB8AC3E}">
        <p14:creationId xmlns:p14="http://schemas.microsoft.com/office/powerpoint/2010/main" val="47509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1976" y="395870"/>
            <a:ext cx="4356177" cy="63256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lowchart: Process 1"/>
          <p:cNvSpPr/>
          <p:nvPr/>
        </p:nvSpPr>
        <p:spPr>
          <a:xfrm>
            <a:off x="352423" y="3095923"/>
            <a:ext cx="3965031" cy="365603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lumMod val="75000"/>
                    <a:lumOff val="25000"/>
                  </a:schemeClr>
                </a:solidFill>
                <a:latin typeface="+mj-lt"/>
              </a:rPr>
              <a:t>Other Ways to Purchase Solar Energy:</a:t>
            </a:r>
          </a:p>
          <a:p>
            <a:endParaRPr lang="en-US" sz="1500" b="1" dirty="0">
              <a:solidFill>
                <a:schemeClr val="tx1">
                  <a:lumMod val="75000"/>
                  <a:lumOff val="25000"/>
                </a:schemeClr>
              </a:solidFill>
              <a:latin typeface="+mj-lt"/>
            </a:endParaRPr>
          </a:p>
          <a:p>
            <a:r>
              <a:rPr lang="en-US" sz="1500" b="1" u="sng" dirty="0">
                <a:solidFill>
                  <a:schemeClr val="tx1">
                    <a:lumMod val="75000"/>
                    <a:lumOff val="25000"/>
                  </a:schemeClr>
                </a:solidFill>
                <a:latin typeface="+mj-lt"/>
              </a:rPr>
              <a:t>Community Solar (aka shared solar or solar gardens): </a:t>
            </a:r>
            <a:r>
              <a:rPr lang="en-US" sz="1500" dirty="0">
                <a:solidFill>
                  <a:schemeClr val="tx1">
                    <a:lumMod val="75000"/>
                    <a:lumOff val="25000"/>
                  </a:schemeClr>
                </a:solidFill>
                <a:latin typeface="+mj-lt"/>
              </a:rPr>
              <a:t>Community solar is the sharing of renewable solar power from a centralized source. Realize the benefits of solar without requiring an solar installation of their own</a:t>
            </a:r>
          </a:p>
          <a:p>
            <a:r>
              <a:rPr lang="en-US" sz="1500" b="1" u="sng" dirty="0">
                <a:solidFill>
                  <a:schemeClr val="tx1">
                    <a:lumMod val="75000"/>
                    <a:lumOff val="25000"/>
                  </a:schemeClr>
                </a:solidFill>
                <a:latin typeface="+mj-lt"/>
              </a:rPr>
              <a:t>Solarize Campaigns:</a:t>
            </a:r>
            <a:r>
              <a:rPr lang="en-US" sz="1500" dirty="0">
                <a:solidFill>
                  <a:schemeClr val="tx1">
                    <a:lumMod val="75000"/>
                    <a:lumOff val="25000"/>
                  </a:schemeClr>
                </a:solidFill>
                <a:latin typeface="+mj-lt"/>
              </a:rPr>
              <a:t> Group purchase option where participants benefit from economies of scale – resulting in a lower cost per installed KW. Several examples of Solarize campaigns are here that could be replicated:</a:t>
            </a:r>
          </a:p>
          <a:p>
            <a:pPr marL="233363" indent="-233363">
              <a:buClr>
                <a:schemeClr val="tx1">
                  <a:lumMod val="75000"/>
                  <a:lumOff val="25000"/>
                </a:schemeClr>
              </a:buClr>
              <a:buFont typeface="Arial" panose="020B0604020202020204" pitchFamily="34" charset="0"/>
              <a:buChar char="•"/>
            </a:pPr>
            <a:r>
              <a:rPr lang="en-US" sz="1500" dirty="0">
                <a:latin typeface="+mj-lt"/>
                <a:hlinkClick r:id="rId3"/>
              </a:rPr>
              <a:t>Solarize Plano</a:t>
            </a:r>
            <a:endParaRPr lang="en-US" sz="1500" dirty="0">
              <a:latin typeface="+mj-lt"/>
            </a:endParaRPr>
          </a:p>
          <a:p>
            <a:pPr marL="233363" indent="-233363">
              <a:buClr>
                <a:schemeClr val="tx1">
                  <a:lumMod val="75000"/>
                  <a:lumOff val="25000"/>
                </a:schemeClr>
              </a:buClr>
              <a:buFont typeface="Arial" panose="020B0604020202020204" pitchFamily="34" charset="0"/>
              <a:buChar char="•"/>
            </a:pPr>
            <a:r>
              <a:rPr lang="en-US" sz="1500" dirty="0">
                <a:latin typeface="+mj-lt"/>
                <a:hlinkClick r:id="rId4"/>
              </a:rPr>
              <a:t>Solarize Garland</a:t>
            </a:r>
            <a:endParaRPr lang="en-US" sz="1500" dirty="0">
              <a:latin typeface="+mj-lt"/>
            </a:endParaRPr>
          </a:p>
          <a:p>
            <a:pPr marL="233363" indent="-233363">
              <a:buClr>
                <a:schemeClr val="tx1">
                  <a:lumMod val="75000"/>
                  <a:lumOff val="25000"/>
                </a:schemeClr>
              </a:buClr>
              <a:buFont typeface="Arial" panose="020B0604020202020204" pitchFamily="34" charset="0"/>
              <a:buChar char="•"/>
            </a:pPr>
            <a:r>
              <a:rPr lang="en-US" sz="1500" dirty="0">
                <a:latin typeface="+mj-lt"/>
                <a:hlinkClick r:id="rId5"/>
              </a:rPr>
              <a:t>Solarize Wells Branch</a:t>
            </a:r>
            <a:endParaRPr lang="en-US" sz="1500" dirty="0">
              <a:latin typeface="+mj-lt"/>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6700" y="304799"/>
            <a:ext cx="3724275" cy="2790825"/>
          </a:xfrm>
          <a:prstGeom prst="rect">
            <a:avLst/>
          </a:prstGeom>
        </p:spPr>
      </p:pic>
      <p:sp>
        <p:nvSpPr>
          <p:cNvPr id="8" name="Rectangle 7"/>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pic>
        <p:nvPicPr>
          <p:cNvPr id="5" name="Picture 4">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l="1909" t="1010" r="1765" b="8424"/>
          <a:stretch/>
        </p:blipFill>
        <p:spPr>
          <a:xfrm>
            <a:off x="5090853" y="1046548"/>
            <a:ext cx="3038946" cy="2330313"/>
          </a:xfrm>
          <a:prstGeom prst="rect">
            <a:avLst/>
          </a:prstGeom>
        </p:spPr>
      </p:pic>
      <p:sp>
        <p:nvSpPr>
          <p:cNvPr id="9" name="Rectangle 8"/>
          <p:cNvSpPr/>
          <p:nvPr/>
        </p:nvSpPr>
        <p:spPr>
          <a:xfrm>
            <a:off x="5460077" y="3369868"/>
            <a:ext cx="2367122" cy="307777"/>
          </a:xfrm>
          <a:prstGeom prst="rect">
            <a:avLst/>
          </a:prstGeom>
        </p:spPr>
        <p:txBody>
          <a:bodyPr wrap="none">
            <a:spAutoFit/>
          </a:bodyPr>
          <a:lstStyle/>
          <a:p>
            <a:pPr algn="ctr"/>
            <a:r>
              <a:rPr lang="en-US" sz="1400" dirty="0">
                <a:hlinkClick r:id="rId7"/>
              </a:rPr>
              <a:t>NREL: The Solarize Guidebook</a:t>
            </a:r>
            <a:endParaRPr lang="en-US" sz="1400" dirty="0"/>
          </a:p>
        </p:txBody>
      </p:sp>
      <p:sp>
        <p:nvSpPr>
          <p:cNvPr id="12" name="Rectangle 11"/>
          <p:cNvSpPr/>
          <p:nvPr/>
        </p:nvSpPr>
        <p:spPr>
          <a:xfrm>
            <a:off x="5545325" y="6400371"/>
            <a:ext cx="2196627" cy="307777"/>
          </a:xfrm>
          <a:prstGeom prst="rect">
            <a:avLst/>
          </a:prstGeom>
        </p:spPr>
        <p:txBody>
          <a:bodyPr wrap="none">
            <a:spAutoFit/>
          </a:bodyPr>
          <a:lstStyle/>
          <a:p>
            <a:r>
              <a:rPr lang="en-US" sz="1400" dirty="0">
                <a:hlinkClick r:id="rId9"/>
              </a:rPr>
              <a:t>NTREG Solarize Information</a:t>
            </a:r>
            <a:endParaRPr lang="en-US" sz="1400" dirty="0"/>
          </a:p>
        </p:txBody>
      </p:sp>
      <p:pic>
        <p:nvPicPr>
          <p:cNvPr id="13" name="Picture 12">
            <a:hlinkClick r:id="rId9"/>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177828" y="3687757"/>
            <a:ext cx="2931619" cy="2668593"/>
          </a:xfrm>
          <a:prstGeom prst="rect">
            <a:avLst/>
          </a:prstGeom>
        </p:spPr>
      </p:pic>
    </p:spTree>
    <p:extLst>
      <p:ext uri="{BB962C8B-B14F-4D97-AF65-F5344CB8AC3E}">
        <p14:creationId xmlns:p14="http://schemas.microsoft.com/office/powerpoint/2010/main" val="344613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1976" y="395870"/>
            <a:ext cx="4356177" cy="63256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71976" y="501108"/>
            <a:ext cx="4356177" cy="440203"/>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4"/>
                </a:solidFill>
              </a:rPr>
              <a:t>A FEW RESOURCES TO EXPLORE</a:t>
            </a:r>
          </a:p>
        </p:txBody>
      </p:sp>
      <p:sp>
        <p:nvSpPr>
          <p:cNvPr id="6" name="Slide Number Placeholder 5"/>
          <p:cNvSpPr>
            <a:spLocks noGrp="1"/>
          </p:cNvSpPr>
          <p:nvPr>
            <p:ph type="sldNum" sz="quarter" idx="12"/>
          </p:nvPr>
        </p:nvSpPr>
        <p:spPr/>
        <p:txBody>
          <a:bodyPr/>
          <a:lstStyle/>
          <a:p>
            <a:fld id="{6D22F896-40B5-4ADD-8801-0D06FADFA095}" type="slidenum">
              <a:rPr lang="en-US" smtClean="0"/>
              <a:t>26</a:t>
            </a:fld>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375" y="238124"/>
            <a:ext cx="3533775" cy="2790825"/>
          </a:xfrm>
          <a:prstGeom prst="rect">
            <a:avLst/>
          </a:prstGeom>
        </p:spPr>
      </p:pic>
      <p:pic>
        <p:nvPicPr>
          <p:cNvPr id="3" name="Picture 2">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r="-274"/>
          <a:stretch/>
        </p:blipFill>
        <p:spPr>
          <a:xfrm>
            <a:off x="4466987" y="1016069"/>
            <a:ext cx="2527409" cy="1859487"/>
          </a:xfrm>
          <a:prstGeom prst="rect">
            <a:avLst/>
          </a:prstGeom>
        </p:spPr>
      </p:pic>
      <p:sp>
        <p:nvSpPr>
          <p:cNvPr id="4" name="Rectangle 3">
            <a:hlinkClick r:id="rId4"/>
          </p:cNvPr>
          <p:cNvSpPr/>
          <p:nvPr/>
        </p:nvSpPr>
        <p:spPr>
          <a:xfrm>
            <a:off x="6963721" y="1505365"/>
            <a:ext cx="1675962" cy="830997"/>
          </a:xfrm>
          <a:prstGeom prst="rect">
            <a:avLst/>
          </a:prstGeom>
        </p:spPr>
        <p:txBody>
          <a:bodyPr wrap="square">
            <a:spAutoFit/>
          </a:bodyPr>
          <a:lstStyle/>
          <a:p>
            <a:pPr algn="ctr"/>
            <a:r>
              <a:rPr lang="en-US" sz="1600" dirty="0">
                <a:hlinkClick r:id="rId4"/>
              </a:rPr>
              <a:t>TAKE A LOAD OFF, TEXAS PROVIDER SEARCH</a:t>
            </a:r>
            <a:endParaRPr lang="en-US" sz="1600" dirty="0"/>
          </a:p>
        </p:txBody>
      </p:sp>
      <p:sp>
        <p:nvSpPr>
          <p:cNvPr id="12" name="Rectangle 11"/>
          <p:cNvSpPr/>
          <p:nvPr/>
        </p:nvSpPr>
        <p:spPr>
          <a:xfrm>
            <a:off x="6904585" y="3122360"/>
            <a:ext cx="1794235" cy="830997"/>
          </a:xfrm>
          <a:prstGeom prst="rect">
            <a:avLst/>
          </a:prstGeom>
        </p:spPr>
        <p:txBody>
          <a:bodyPr wrap="square">
            <a:spAutoFit/>
          </a:bodyPr>
          <a:lstStyle/>
          <a:p>
            <a:pPr algn="ctr"/>
            <a:r>
              <a:rPr lang="en-US" sz="1600" dirty="0">
                <a:hlinkClick r:id="rId6"/>
              </a:rPr>
              <a:t>TXSES: HOW TO CHOOSE A SOLAR INSTALLER</a:t>
            </a:r>
            <a:endParaRPr lang="en-US" sz="1600" dirty="0"/>
          </a:p>
        </p:txBody>
      </p:sp>
      <p:pic>
        <p:nvPicPr>
          <p:cNvPr id="13" name="Picture 12">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64306" y="2939567"/>
            <a:ext cx="2530090" cy="1426229"/>
          </a:xfrm>
          <a:prstGeom prst="rect">
            <a:avLst/>
          </a:prstGeom>
        </p:spPr>
      </p:pic>
      <p:pic>
        <p:nvPicPr>
          <p:cNvPr id="14" name="Picture 13">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63417" y="4431038"/>
            <a:ext cx="2530090" cy="2225719"/>
          </a:xfrm>
          <a:prstGeom prst="rect">
            <a:avLst/>
          </a:prstGeom>
        </p:spPr>
      </p:pic>
      <p:sp>
        <p:nvSpPr>
          <p:cNvPr id="15" name="Rectangle 14"/>
          <p:cNvSpPr/>
          <p:nvPr/>
        </p:nvSpPr>
        <p:spPr>
          <a:xfrm>
            <a:off x="7024876" y="4973439"/>
            <a:ext cx="1553653" cy="584775"/>
          </a:xfrm>
          <a:prstGeom prst="rect">
            <a:avLst/>
          </a:prstGeom>
        </p:spPr>
        <p:txBody>
          <a:bodyPr wrap="square">
            <a:spAutoFit/>
          </a:bodyPr>
          <a:lstStyle/>
          <a:p>
            <a:pPr algn="ctr"/>
            <a:r>
              <a:rPr lang="en-US" sz="1600" dirty="0">
                <a:hlinkClick r:id="rId8"/>
              </a:rPr>
              <a:t>NREL PV WATTS ONLINE TOOL</a:t>
            </a:r>
            <a:endParaRPr lang="en-US" sz="1600" dirty="0"/>
          </a:p>
        </p:txBody>
      </p:sp>
      <p:sp>
        <p:nvSpPr>
          <p:cNvPr id="16" name="Flowchart: Process 15"/>
          <p:cNvSpPr/>
          <p:nvPr/>
        </p:nvSpPr>
        <p:spPr>
          <a:xfrm>
            <a:off x="352424" y="3095924"/>
            <a:ext cx="3961370" cy="3625552"/>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lumMod val="75000"/>
                    <a:lumOff val="25000"/>
                  </a:schemeClr>
                </a:solidFill>
                <a:latin typeface="+mj-lt"/>
              </a:rPr>
              <a:t>Texas does not have any specific licensing requirements for solar installers.</a:t>
            </a:r>
          </a:p>
          <a:p>
            <a:endParaRPr lang="en-US" sz="1500" dirty="0">
              <a:solidFill>
                <a:schemeClr val="tx1">
                  <a:lumMod val="75000"/>
                  <a:lumOff val="25000"/>
                </a:schemeClr>
              </a:solidFill>
              <a:latin typeface="+mj-lt"/>
            </a:endParaRPr>
          </a:p>
          <a:p>
            <a:r>
              <a:rPr lang="en-US" sz="1500" dirty="0">
                <a:solidFill>
                  <a:schemeClr val="tx1">
                    <a:lumMod val="75000"/>
                    <a:lumOff val="25000"/>
                  </a:schemeClr>
                </a:solidFill>
                <a:latin typeface="+mj-lt"/>
              </a:rPr>
              <a:t>A few best practices to consider when selecting an installer:</a:t>
            </a:r>
          </a:p>
          <a:p>
            <a:pPr marL="173038" indent="-173038">
              <a:buFont typeface="Arial" panose="020B0604020202020204" pitchFamily="34" charset="0"/>
              <a:buChar char="•"/>
            </a:pPr>
            <a:r>
              <a:rPr lang="en-US" sz="1500" dirty="0">
                <a:solidFill>
                  <a:schemeClr val="tx1">
                    <a:lumMod val="75000"/>
                    <a:lumOff val="25000"/>
                  </a:schemeClr>
                </a:solidFill>
                <a:latin typeface="+mj-lt"/>
              </a:rPr>
              <a:t>Obtain at lease 3 quotes from different companies</a:t>
            </a:r>
          </a:p>
          <a:p>
            <a:pPr marL="173038" indent="-173038">
              <a:buFont typeface="Arial" panose="020B0604020202020204" pitchFamily="34" charset="0"/>
              <a:buChar char="•"/>
            </a:pPr>
            <a:r>
              <a:rPr lang="en-US" sz="1500" dirty="0">
                <a:solidFill>
                  <a:schemeClr val="tx1">
                    <a:lumMod val="75000"/>
                    <a:lumOff val="25000"/>
                  </a:schemeClr>
                </a:solidFill>
                <a:latin typeface="+mj-lt"/>
              </a:rPr>
              <a:t>Consider </a:t>
            </a:r>
            <a:r>
              <a:rPr lang="en-US" sz="1500" dirty="0" err="1">
                <a:solidFill>
                  <a:schemeClr val="tx1">
                    <a:lumMod val="75000"/>
                    <a:lumOff val="25000"/>
                  </a:schemeClr>
                </a:solidFill>
                <a:latin typeface="+mj-lt"/>
              </a:rPr>
              <a:t>Oncor’s</a:t>
            </a:r>
            <a:r>
              <a:rPr lang="en-US" sz="1500" dirty="0">
                <a:solidFill>
                  <a:schemeClr val="tx1">
                    <a:lumMod val="75000"/>
                    <a:lumOff val="25000"/>
                  </a:schemeClr>
                </a:solidFill>
                <a:latin typeface="+mj-lt"/>
              </a:rPr>
              <a:t> </a:t>
            </a:r>
            <a:r>
              <a:rPr lang="en-US" sz="1500" dirty="0">
                <a:solidFill>
                  <a:schemeClr val="tx1">
                    <a:lumMod val="75000"/>
                    <a:lumOff val="25000"/>
                  </a:schemeClr>
                </a:solidFill>
                <a:latin typeface="+mj-lt"/>
                <a:hlinkClick r:id="rId10"/>
              </a:rPr>
              <a:t>Take a Load Off, Texas Provider Search</a:t>
            </a:r>
            <a:r>
              <a:rPr lang="en-US" sz="1500" dirty="0">
                <a:solidFill>
                  <a:schemeClr val="tx1">
                    <a:lumMod val="75000"/>
                    <a:lumOff val="25000"/>
                  </a:schemeClr>
                </a:solidFill>
                <a:latin typeface="+mj-lt"/>
              </a:rPr>
              <a:t>; </a:t>
            </a:r>
            <a:r>
              <a:rPr lang="en-US" sz="1500" dirty="0">
                <a:solidFill>
                  <a:schemeClr val="tx1">
                    <a:lumMod val="75000"/>
                    <a:lumOff val="25000"/>
                  </a:schemeClr>
                </a:solidFill>
                <a:latin typeface="+mj-lt"/>
                <a:hlinkClick r:id="rId11"/>
              </a:rPr>
              <a:t>Texas Solar Energy Society</a:t>
            </a:r>
            <a:r>
              <a:rPr lang="en-US" sz="1500" dirty="0">
                <a:solidFill>
                  <a:schemeClr val="tx1">
                    <a:lumMod val="75000"/>
                    <a:lumOff val="25000"/>
                  </a:schemeClr>
                </a:solidFill>
                <a:latin typeface="+mj-lt"/>
              </a:rPr>
              <a:t> members; or </a:t>
            </a:r>
            <a:r>
              <a:rPr lang="en-US" sz="1500" dirty="0">
                <a:solidFill>
                  <a:schemeClr val="tx1">
                    <a:lumMod val="75000"/>
                    <a:lumOff val="25000"/>
                  </a:schemeClr>
                </a:solidFill>
                <a:latin typeface="+mj-lt"/>
                <a:hlinkClick r:id="rId12"/>
              </a:rPr>
              <a:t>North American Board of Certified Energy Practitioners (NABCEP) </a:t>
            </a:r>
            <a:r>
              <a:rPr lang="en-US" sz="1500" dirty="0">
                <a:solidFill>
                  <a:schemeClr val="tx1">
                    <a:lumMod val="75000"/>
                    <a:lumOff val="25000"/>
                  </a:schemeClr>
                </a:solidFill>
                <a:latin typeface="+mj-lt"/>
              </a:rPr>
              <a:t>certified professionals</a:t>
            </a:r>
          </a:p>
          <a:p>
            <a:pPr marL="173038" indent="-173038">
              <a:buFont typeface="Arial" panose="020B0604020202020204" pitchFamily="34" charset="0"/>
              <a:buChar char="•"/>
            </a:pPr>
            <a:r>
              <a:rPr lang="en-US" sz="1500" dirty="0">
                <a:solidFill>
                  <a:schemeClr val="tx1">
                    <a:lumMod val="75000"/>
                    <a:lumOff val="25000"/>
                  </a:schemeClr>
                </a:solidFill>
                <a:latin typeface="+mj-lt"/>
              </a:rPr>
              <a:t>Corroborate quotes using the </a:t>
            </a:r>
            <a:r>
              <a:rPr lang="en-US" sz="1500" dirty="0">
                <a:solidFill>
                  <a:schemeClr val="tx1">
                    <a:lumMod val="75000"/>
                    <a:lumOff val="25000"/>
                  </a:schemeClr>
                </a:solidFill>
                <a:latin typeface="+mj-lt"/>
                <a:hlinkClick r:id="rId8"/>
              </a:rPr>
              <a:t>Department of Energy PV Watts Calculator</a:t>
            </a:r>
            <a:r>
              <a:rPr lang="en-US" sz="1500" dirty="0">
                <a:solidFill>
                  <a:schemeClr val="tx1">
                    <a:lumMod val="75000"/>
                    <a:lumOff val="25000"/>
                  </a:schemeClr>
                </a:solidFill>
                <a:latin typeface="+mj-lt"/>
              </a:rPr>
              <a:t> (check ‘TMY3’ for Weather Data)</a:t>
            </a:r>
            <a:endParaRPr lang="en-US" sz="1500" dirty="0">
              <a:latin typeface="+mj-lt"/>
            </a:endParaRPr>
          </a:p>
        </p:txBody>
      </p:sp>
    </p:spTree>
    <p:extLst>
      <p:ext uri="{BB962C8B-B14F-4D97-AF65-F5344CB8AC3E}">
        <p14:creationId xmlns:p14="http://schemas.microsoft.com/office/powerpoint/2010/main" val="202063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TextBox 5"/>
          <p:cNvSpPr txBox="1"/>
          <p:nvPr/>
        </p:nvSpPr>
        <p:spPr>
          <a:xfrm>
            <a:off x="505850" y="801189"/>
            <a:ext cx="7832401" cy="923330"/>
          </a:xfrm>
          <a:prstGeom prst="rect">
            <a:avLst/>
          </a:prstGeom>
          <a:noFill/>
        </p:spPr>
        <p:txBody>
          <a:bodyPr wrap="none" rtlCol="0">
            <a:spAutoFit/>
          </a:bodyPr>
          <a:lstStyle/>
          <a:p>
            <a:r>
              <a:rPr lang="en-US" sz="5400" cap="all" dirty="0">
                <a:solidFill>
                  <a:schemeClr val="bg1"/>
                </a:solidFill>
                <a:latin typeface="+mj-lt"/>
              </a:rPr>
              <a:t>Solar Energy resources</a:t>
            </a:r>
            <a:endParaRPr lang="en-US" sz="5400" b="1" cap="all" dirty="0">
              <a:solidFill>
                <a:schemeClr val="bg1"/>
              </a:solidFill>
              <a:latin typeface="+mj-lt"/>
            </a:endParaRPr>
          </a:p>
        </p:txBody>
      </p:sp>
    </p:spTree>
    <p:extLst>
      <p:ext uri="{BB962C8B-B14F-4D97-AF65-F5344CB8AC3E}">
        <p14:creationId xmlns:p14="http://schemas.microsoft.com/office/powerpoint/2010/main" val="234786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40901" y="1101457"/>
            <a:ext cx="2879283" cy="5620019"/>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48156" y="1101458"/>
            <a:ext cx="2879283" cy="5620018"/>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3360" y="1101459"/>
            <a:ext cx="2875590" cy="5620017"/>
          </a:xfrm>
          <a:prstGeom prst="rect">
            <a:avLst/>
          </a:prstGeom>
          <a:solidFill>
            <a:schemeClr val="accent4"/>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6922000" y="6356351"/>
            <a:ext cx="2057400" cy="365125"/>
          </a:xfrm>
        </p:spPr>
        <p:txBody>
          <a:bodyPr/>
          <a:lstStyle/>
          <a:p>
            <a:fld id="{6D22F896-40B5-4ADD-8801-0D06FADFA095}" type="slidenum">
              <a:rPr lang="en-US" smtClean="0"/>
              <a:t>28</a:t>
            </a:fld>
            <a:endParaRPr lang="en-US" dirty="0"/>
          </a:p>
        </p:txBody>
      </p:sp>
      <p:sp>
        <p:nvSpPr>
          <p:cNvPr id="15" name="Rectangle 14"/>
          <p:cNvSpPr/>
          <p:nvPr/>
        </p:nvSpPr>
        <p:spPr>
          <a:xfrm>
            <a:off x="138782" y="1162837"/>
            <a:ext cx="2895074" cy="440203"/>
          </a:xfrm>
          <a:prstGeom prst="rect">
            <a:avLst/>
          </a:prstGeom>
          <a:solidFill>
            <a:schemeClr val="bg1"/>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accent4"/>
                </a:solidFill>
              </a:rPr>
              <a:t>HELPFUL TOOLS</a:t>
            </a:r>
          </a:p>
        </p:txBody>
      </p:sp>
      <p:sp>
        <p:nvSpPr>
          <p:cNvPr id="16" name="Rectangle 15"/>
          <p:cNvSpPr/>
          <p:nvPr/>
        </p:nvSpPr>
        <p:spPr>
          <a:xfrm>
            <a:off x="3142715" y="1162837"/>
            <a:ext cx="2895074" cy="440203"/>
          </a:xfrm>
          <a:prstGeom prst="rect">
            <a:avLst/>
          </a:prstGeom>
          <a:solidFill>
            <a:schemeClr val="bg1"/>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accent4"/>
                </a:solidFill>
              </a:rPr>
              <a:t>INDUSTRY ASSOCIATIONS AND GROUPS</a:t>
            </a:r>
          </a:p>
        </p:txBody>
      </p:sp>
      <p:sp>
        <p:nvSpPr>
          <p:cNvPr id="17" name="Rectangle 16"/>
          <p:cNvSpPr/>
          <p:nvPr/>
        </p:nvSpPr>
        <p:spPr>
          <a:xfrm>
            <a:off x="6133005" y="1162837"/>
            <a:ext cx="2895074" cy="440203"/>
          </a:xfrm>
          <a:prstGeom prst="rect">
            <a:avLst/>
          </a:prstGeom>
          <a:solidFill>
            <a:schemeClr val="bg1"/>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schemeClr val="accent4"/>
                </a:solidFill>
              </a:rPr>
              <a:t>GOVERNMENT AND OTHERS</a:t>
            </a:r>
          </a:p>
        </p:txBody>
      </p:sp>
      <p:sp>
        <p:nvSpPr>
          <p:cNvPr id="6" name="Rectangle 5"/>
          <p:cNvSpPr/>
          <p:nvPr/>
        </p:nvSpPr>
        <p:spPr>
          <a:xfrm>
            <a:off x="153360" y="1702926"/>
            <a:ext cx="2873439" cy="4930581"/>
          </a:xfrm>
          <a:prstGeom prst="rect">
            <a:avLst/>
          </a:prstGeom>
        </p:spPr>
        <p:txBody>
          <a:bodyPr wrap="square">
            <a:spAutoFit/>
          </a:bodyPr>
          <a:lstStyle/>
          <a:p>
            <a:pPr marL="111125" indent="-111125">
              <a:lnSpc>
                <a:spcPct val="100000"/>
              </a:lnSpc>
              <a:spcBef>
                <a:spcPts val="0"/>
              </a:spcBef>
              <a:buFont typeface="Arial" panose="020B0604020202020204" pitchFamily="34" charset="0"/>
              <a:buChar char="•"/>
            </a:pPr>
            <a:r>
              <a:rPr lang="en-US" sz="1310" dirty="0">
                <a:hlinkClick r:id="rId3"/>
              </a:rPr>
              <a:t>The Solar Roadmap</a:t>
            </a:r>
            <a:endParaRPr lang="en-US" sz="1310" dirty="0"/>
          </a:p>
          <a:p>
            <a:pPr marL="111125" indent="-111125">
              <a:lnSpc>
                <a:spcPct val="100000"/>
              </a:lnSpc>
              <a:spcBef>
                <a:spcPts val="0"/>
              </a:spcBef>
              <a:buFont typeface="Arial" panose="020B0604020202020204" pitchFamily="34" charset="0"/>
              <a:buChar char="•"/>
            </a:pPr>
            <a:r>
              <a:rPr lang="en-US" sz="1310" dirty="0">
                <a:hlinkClick r:id="rId4"/>
              </a:rPr>
              <a:t>Google Project Sunroof </a:t>
            </a:r>
            <a:r>
              <a:rPr lang="en-US" sz="1100" dirty="0">
                <a:hlinkClick r:id="rId4"/>
              </a:rPr>
              <a:t>(not in Texas yet)</a:t>
            </a:r>
            <a:endParaRPr lang="en-US" sz="1310" dirty="0"/>
          </a:p>
          <a:p>
            <a:pPr marL="111125" indent="-111125">
              <a:lnSpc>
                <a:spcPct val="100000"/>
              </a:lnSpc>
              <a:spcBef>
                <a:spcPts val="0"/>
              </a:spcBef>
              <a:buFont typeface="Arial" panose="020B0604020202020204" pitchFamily="34" charset="0"/>
              <a:buChar char="•"/>
            </a:pPr>
            <a:r>
              <a:rPr lang="en-US" sz="1310" dirty="0">
                <a:hlinkClick r:id="rId5"/>
              </a:rPr>
              <a:t>Energy Sage</a:t>
            </a:r>
            <a:endParaRPr lang="en-US" sz="1310" dirty="0"/>
          </a:p>
          <a:p>
            <a:pPr marL="111125" indent="-111125">
              <a:lnSpc>
                <a:spcPct val="100000"/>
              </a:lnSpc>
              <a:spcBef>
                <a:spcPts val="0"/>
              </a:spcBef>
              <a:buFont typeface="Arial" panose="020B0604020202020204" pitchFamily="34" charset="0"/>
              <a:buChar char="•"/>
            </a:pPr>
            <a:r>
              <a:rPr lang="en-US" sz="1310" dirty="0">
                <a:hlinkClick r:id="rId6"/>
              </a:rPr>
              <a:t>Mapdwell </a:t>
            </a:r>
            <a:r>
              <a:rPr lang="en-US" sz="1100" dirty="0">
                <a:hlinkClick r:id="rId6"/>
              </a:rPr>
              <a:t>(not in Texas)</a:t>
            </a:r>
            <a:endParaRPr lang="en-US" sz="1100" dirty="0"/>
          </a:p>
          <a:p>
            <a:pPr marL="111125" indent="-111125">
              <a:lnSpc>
                <a:spcPct val="100000"/>
              </a:lnSpc>
              <a:spcBef>
                <a:spcPts val="0"/>
              </a:spcBef>
              <a:buFont typeface="Arial" panose="020B0604020202020204" pitchFamily="34" charset="0"/>
              <a:buChar char="•"/>
            </a:pPr>
            <a:r>
              <a:rPr lang="en-US" sz="1310" dirty="0">
                <a:hlinkClick r:id="rId7"/>
              </a:rPr>
              <a:t>Geostellar</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8"/>
              </a:rPr>
              <a:t>DOE PV Watts</a:t>
            </a:r>
            <a:endParaRPr lang="en-US" sz="1310" dirty="0"/>
          </a:p>
          <a:p>
            <a:pPr marL="111125" lvl="0" indent="-111125">
              <a:lnSpc>
                <a:spcPct val="100000"/>
              </a:lnSpc>
              <a:spcBef>
                <a:spcPts val="0"/>
              </a:spcBef>
              <a:buFont typeface="Arial" panose="020B0604020202020204" pitchFamily="34" charset="0"/>
              <a:buChar char="•"/>
            </a:pPr>
            <a:r>
              <a:rPr lang="en-US" sz="1310" u="sng" dirty="0">
                <a:hlinkClick r:id="rId9"/>
              </a:rPr>
              <a:t>Solar Energy.com Solar Power Calculator</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0"/>
              </a:rPr>
              <a:t>Solar Estimate Calculator </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1"/>
              </a:rPr>
              <a:t>Worksheet courtesy of Solar Plano Advocates</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2"/>
              </a:rPr>
              <a:t>Smart Meter Texas</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3"/>
              </a:rPr>
              <a:t>Database of State Incentives for Renewables and Efficiency (DSIRE)</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4"/>
              </a:rPr>
              <a:t>Power to Choose Available Purchase Offers (electric companies who purchase excess renewable energy)</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5"/>
              </a:rPr>
              <a:t>Property Tax Exemption</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6"/>
              </a:rPr>
              <a:t>Fannie Mae Green Initiative Loan Program</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7"/>
              </a:rPr>
              <a:t>Business Energy Investment Tax Credit</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8"/>
              </a:rPr>
              <a:t>Property Assessed Clean Energy (PACE)</a:t>
            </a:r>
            <a:endParaRPr lang="en-US" sz="1310" dirty="0"/>
          </a:p>
          <a:p>
            <a:pPr marL="111125" lvl="0" indent="-111125">
              <a:lnSpc>
                <a:spcPct val="100000"/>
              </a:lnSpc>
              <a:spcBef>
                <a:spcPts val="0"/>
              </a:spcBef>
              <a:buFont typeface="Arial" panose="020B0604020202020204" pitchFamily="34" charset="0"/>
              <a:buChar char="•"/>
            </a:pPr>
            <a:r>
              <a:rPr lang="en-US" sz="1310" dirty="0">
                <a:hlinkClick r:id="rId19"/>
              </a:rPr>
              <a:t>Go Solar Texas Solar Glossary</a:t>
            </a:r>
            <a:endParaRPr lang="en-US" sz="1310" dirty="0"/>
          </a:p>
        </p:txBody>
      </p:sp>
      <p:sp>
        <p:nvSpPr>
          <p:cNvPr id="7" name="Rectangle 6"/>
          <p:cNvSpPr/>
          <p:nvPr/>
        </p:nvSpPr>
        <p:spPr>
          <a:xfrm>
            <a:off x="3148156" y="1664419"/>
            <a:ext cx="2879283" cy="4401205"/>
          </a:xfrm>
          <a:prstGeom prst="rect">
            <a:avLst/>
          </a:prstGeom>
        </p:spPr>
        <p:txBody>
          <a:bodyPr wrap="square">
            <a:spAutoFit/>
          </a:bodyPr>
          <a:lstStyle/>
          <a:p>
            <a:pPr marL="111125" indent="-111125">
              <a:buFont typeface="Arial" panose="020B0604020202020204" pitchFamily="34" charset="0"/>
              <a:buChar char="•"/>
            </a:pPr>
            <a:r>
              <a:rPr lang="en-US" sz="1400" dirty="0">
                <a:hlinkClick r:id="rId20"/>
              </a:rPr>
              <a:t>Solar Energy Industries Association (SEIA)</a:t>
            </a:r>
            <a:endParaRPr lang="en-US" sz="1400" dirty="0"/>
          </a:p>
          <a:p>
            <a:pPr marL="111125" indent="-111125">
              <a:buFont typeface="Arial" panose="020B0604020202020204" pitchFamily="34" charset="0"/>
              <a:buChar char="•"/>
            </a:pPr>
            <a:r>
              <a:rPr lang="en-US" sz="1400" dirty="0">
                <a:hlinkClick r:id="rId21"/>
              </a:rPr>
              <a:t>Solar Electric Power Association (SEPA)</a:t>
            </a:r>
            <a:endParaRPr lang="en-US" sz="1400" dirty="0"/>
          </a:p>
          <a:p>
            <a:pPr marL="111125" indent="-111125">
              <a:buFont typeface="Arial" panose="020B0604020202020204" pitchFamily="34" charset="0"/>
              <a:buChar char="•"/>
            </a:pPr>
            <a:r>
              <a:rPr lang="en-US" sz="1400" dirty="0">
                <a:hlinkClick r:id="rId22"/>
              </a:rPr>
              <a:t>Texas Solar Energy Society</a:t>
            </a:r>
            <a:endParaRPr lang="en-US" sz="1400" dirty="0"/>
          </a:p>
          <a:p>
            <a:pPr marL="111125" indent="-111125">
              <a:buFont typeface="Arial" panose="020B0604020202020204" pitchFamily="34" charset="0"/>
              <a:buChar char="•"/>
            </a:pPr>
            <a:r>
              <a:rPr lang="en-US" sz="1400" dirty="0">
                <a:hlinkClick r:id="rId23"/>
              </a:rPr>
              <a:t>Texas Renewable Energy Industry Alliance (TREIA)</a:t>
            </a:r>
            <a:endParaRPr lang="en-US" sz="1400" dirty="0"/>
          </a:p>
          <a:p>
            <a:pPr marL="111125" indent="-111125">
              <a:buFont typeface="Arial" panose="020B0604020202020204" pitchFamily="34" charset="0"/>
              <a:buChar char="•"/>
            </a:pPr>
            <a:r>
              <a:rPr lang="en-US" sz="1400" dirty="0">
                <a:hlinkClick r:id="rId24"/>
              </a:rPr>
              <a:t>North Texas Renewable Energy Group</a:t>
            </a:r>
            <a:endParaRPr lang="en-US" sz="1400" dirty="0"/>
          </a:p>
          <a:p>
            <a:pPr marL="111125" indent="-111125">
              <a:buFont typeface="Arial" panose="020B0604020202020204" pitchFamily="34" charset="0"/>
              <a:buChar char="•"/>
            </a:pPr>
            <a:r>
              <a:rPr lang="en-US" sz="1400" dirty="0">
                <a:hlinkClick r:id="rId25"/>
              </a:rPr>
              <a:t>Plano Solar Advocates</a:t>
            </a:r>
            <a:endParaRPr lang="en-US" sz="1400" dirty="0"/>
          </a:p>
          <a:p>
            <a:pPr marL="111125" indent="-111125">
              <a:buFont typeface="Arial" panose="020B0604020202020204" pitchFamily="34" charset="0"/>
              <a:buChar char="•"/>
            </a:pPr>
            <a:r>
              <a:rPr lang="en-US" sz="1400" dirty="0">
                <a:hlinkClick r:id="rId26"/>
              </a:rPr>
              <a:t>Solarize Texas</a:t>
            </a:r>
            <a:endParaRPr lang="en-US" sz="1400" dirty="0"/>
          </a:p>
          <a:p>
            <a:pPr marL="111125" indent="-111125">
              <a:buFont typeface="Arial" panose="020B0604020202020204" pitchFamily="34" charset="0"/>
              <a:buChar char="•"/>
            </a:pPr>
            <a:r>
              <a:rPr lang="en-US" sz="1400" dirty="0">
                <a:hlinkClick r:id="rId27"/>
              </a:rPr>
              <a:t>Solar Instructor Training Network (SITN)</a:t>
            </a:r>
            <a:endParaRPr lang="en-US" sz="1400" dirty="0"/>
          </a:p>
          <a:p>
            <a:pPr marL="111125" indent="-111125">
              <a:buFont typeface="Arial" panose="020B0604020202020204" pitchFamily="34" charset="0"/>
              <a:buChar char="•"/>
            </a:pPr>
            <a:r>
              <a:rPr lang="en-US" sz="1400" dirty="0">
                <a:hlinkClick r:id="rId28"/>
              </a:rPr>
              <a:t>Solar Energy International Solar Professionals Certificate Program</a:t>
            </a:r>
            <a:endParaRPr lang="en-US" sz="1400" dirty="0"/>
          </a:p>
          <a:p>
            <a:pPr marL="111125" indent="-111125">
              <a:buFont typeface="Arial" panose="020B0604020202020204" pitchFamily="34" charset="0"/>
              <a:buChar char="•"/>
            </a:pPr>
            <a:r>
              <a:rPr lang="en-US" sz="1400" dirty="0">
                <a:hlinkClick r:id="rId29"/>
              </a:rPr>
              <a:t>North American Board of Certified Energy Practitioners (NABCEP) </a:t>
            </a:r>
            <a:endParaRPr lang="en-US" sz="1400" dirty="0"/>
          </a:p>
          <a:p>
            <a:pPr marL="111125" indent="-111125">
              <a:buFont typeface="Arial" panose="020B0604020202020204" pitchFamily="34" charset="0"/>
              <a:buChar char="•"/>
            </a:pPr>
            <a:r>
              <a:rPr lang="en-US" sz="1400" dirty="0">
                <a:hlinkClick r:id="rId30"/>
              </a:rPr>
              <a:t>Oncor Take a Load Off, Texas Service Provider website</a:t>
            </a:r>
            <a:endParaRPr lang="en-US" sz="1400" dirty="0"/>
          </a:p>
          <a:p>
            <a:pPr marL="111125" indent="-111125">
              <a:buFont typeface="Arial" panose="020B0604020202020204" pitchFamily="34" charset="0"/>
              <a:buChar char="•"/>
            </a:pPr>
            <a:endParaRPr lang="en-US" sz="1400" dirty="0"/>
          </a:p>
        </p:txBody>
      </p:sp>
      <p:sp>
        <p:nvSpPr>
          <p:cNvPr id="19" name="Rectangle 18"/>
          <p:cNvSpPr/>
          <p:nvPr/>
        </p:nvSpPr>
        <p:spPr>
          <a:xfrm>
            <a:off x="6133005" y="1632605"/>
            <a:ext cx="2887179" cy="3754874"/>
          </a:xfrm>
          <a:prstGeom prst="rect">
            <a:avLst/>
          </a:prstGeom>
        </p:spPr>
        <p:txBody>
          <a:bodyPr wrap="square">
            <a:spAutoFit/>
          </a:bodyPr>
          <a:lstStyle/>
          <a:p>
            <a:pPr marL="111125" indent="-111125">
              <a:buFont typeface="Arial" panose="020B0604020202020204" pitchFamily="34" charset="0"/>
              <a:buChar char="•"/>
            </a:pPr>
            <a:r>
              <a:rPr lang="en-US" sz="1400" dirty="0">
                <a:hlinkClick r:id="rId31" action="ppaction://hlinkfile"/>
              </a:rPr>
              <a:t>North Central Texas Council of Governments - Gosolartexas.org</a:t>
            </a:r>
            <a:endParaRPr lang="en-US" sz="1400" dirty="0"/>
          </a:p>
          <a:p>
            <a:pPr marL="111125" indent="-111125">
              <a:buFont typeface="Arial" panose="020B0604020202020204" pitchFamily="34" charset="0"/>
              <a:buChar char="•"/>
            </a:pPr>
            <a:r>
              <a:rPr lang="en-US" sz="1400" dirty="0">
                <a:hlinkClick r:id="rId32"/>
              </a:rPr>
              <a:t>Texas State Energy Conservation Office</a:t>
            </a:r>
            <a:endParaRPr lang="en-US" sz="1400" dirty="0"/>
          </a:p>
          <a:p>
            <a:pPr marL="111125" indent="-111125">
              <a:buFont typeface="Arial" panose="020B0604020202020204" pitchFamily="34" charset="0"/>
              <a:buChar char="•"/>
            </a:pPr>
            <a:r>
              <a:rPr lang="en-US" sz="1400" dirty="0">
                <a:hlinkClick r:id="rId33"/>
              </a:rPr>
              <a:t>Open PV Project</a:t>
            </a:r>
            <a:endParaRPr lang="en-US" sz="1400" dirty="0"/>
          </a:p>
          <a:p>
            <a:pPr marL="111125" indent="-111125">
              <a:buFont typeface="Arial" panose="020B0604020202020204" pitchFamily="34" charset="0"/>
              <a:buChar char="•"/>
            </a:pPr>
            <a:r>
              <a:rPr lang="en-US" sz="1400" dirty="0">
                <a:hlinkClick r:id="rId34"/>
              </a:rPr>
              <a:t>Department of Energy Solar Energy Resource Center</a:t>
            </a:r>
            <a:endParaRPr lang="en-US" sz="1400" dirty="0"/>
          </a:p>
          <a:p>
            <a:pPr marL="111125" indent="-111125">
              <a:buFont typeface="Arial" panose="020B0604020202020204" pitchFamily="34" charset="0"/>
              <a:buChar char="•"/>
            </a:pPr>
            <a:r>
              <a:rPr lang="en-US" sz="1400" dirty="0">
                <a:hlinkClick r:id="rId35"/>
              </a:rPr>
              <a:t>Department of Energy </a:t>
            </a:r>
            <a:r>
              <a:rPr lang="en-US" sz="1400" dirty="0" err="1">
                <a:hlinkClick r:id="rId35"/>
              </a:rPr>
              <a:t>Sunshot</a:t>
            </a:r>
            <a:r>
              <a:rPr lang="en-US" sz="1400" dirty="0">
                <a:hlinkClick r:id="rId35"/>
              </a:rPr>
              <a:t> Initiative</a:t>
            </a:r>
            <a:endParaRPr lang="en-US" sz="1400" dirty="0"/>
          </a:p>
          <a:p>
            <a:pPr marL="111125" indent="-111125">
              <a:buFont typeface="Arial" panose="020B0604020202020204" pitchFamily="34" charset="0"/>
              <a:buChar char="•"/>
            </a:pPr>
            <a:r>
              <a:rPr lang="en-US" sz="1400" dirty="0">
                <a:hlinkClick r:id="rId36"/>
              </a:rPr>
              <a:t>Solar Outreach Partnership (</a:t>
            </a:r>
            <a:r>
              <a:rPr lang="en-US" sz="1400" dirty="0" err="1">
                <a:hlinkClick r:id="rId36"/>
              </a:rPr>
              <a:t>SolarOPs</a:t>
            </a:r>
            <a:r>
              <a:rPr lang="en-US" sz="1400" dirty="0">
                <a:hlinkClick r:id="rId36"/>
              </a:rPr>
              <a:t>)</a:t>
            </a:r>
            <a:endParaRPr lang="en-US" sz="1400" dirty="0"/>
          </a:p>
          <a:p>
            <a:pPr marL="111125" indent="-111125">
              <a:buFont typeface="Arial" panose="020B0604020202020204" pitchFamily="34" charset="0"/>
              <a:buChar char="•"/>
            </a:pPr>
            <a:r>
              <a:rPr lang="en-US" sz="1400" dirty="0">
                <a:hlinkClick r:id="rId37"/>
              </a:rPr>
              <a:t>Environmental Protection Agency Re-Powering America’s Land Initiative</a:t>
            </a:r>
            <a:endParaRPr lang="en-US" sz="1400" dirty="0"/>
          </a:p>
          <a:p>
            <a:pPr marL="111125" indent="-111125">
              <a:buFont typeface="Arial" panose="020B0604020202020204" pitchFamily="34" charset="0"/>
              <a:buChar char="•"/>
            </a:pPr>
            <a:r>
              <a:rPr lang="en-US" sz="1400" dirty="0">
                <a:hlinkClick r:id="rId38"/>
              </a:rPr>
              <a:t>National Association of Regional Councils Solar Energy</a:t>
            </a:r>
            <a:endParaRPr lang="en-US" sz="1400" dirty="0"/>
          </a:p>
          <a:p>
            <a:pPr marL="111125" indent="-111125">
              <a:buFont typeface="Arial" panose="020B0604020202020204" pitchFamily="34" charset="0"/>
              <a:buChar char="•"/>
            </a:pPr>
            <a:r>
              <a:rPr lang="en-US" sz="1400" dirty="0">
                <a:hlinkClick r:id="rId39"/>
              </a:rPr>
              <a:t>Texas Solar Facts</a:t>
            </a:r>
            <a:endParaRPr lang="en-US" sz="1400" dirty="0"/>
          </a:p>
        </p:txBody>
      </p:sp>
      <p:sp>
        <p:nvSpPr>
          <p:cNvPr id="20" name="Title 4"/>
          <p:cNvSpPr txBox="1">
            <a:spLocks/>
          </p:cNvSpPr>
          <p:nvPr/>
        </p:nvSpPr>
        <p:spPr>
          <a:xfrm>
            <a:off x="448492" y="188594"/>
            <a:ext cx="8229600" cy="801189"/>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Key Resources To Assist in Evaluating Solar Energy Options or to Learn More</a:t>
            </a:r>
          </a:p>
        </p:txBody>
      </p:sp>
      <p:sp>
        <p:nvSpPr>
          <p:cNvPr id="21" name="Rectangle 20"/>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Flowchart: Process 22"/>
          <p:cNvSpPr/>
          <p:nvPr/>
        </p:nvSpPr>
        <p:spPr>
          <a:xfrm>
            <a:off x="6173788" y="5512664"/>
            <a:ext cx="2805612" cy="1042353"/>
          </a:xfrm>
          <a:prstGeom prst="flowChartProcess">
            <a:avLst/>
          </a:prstGeom>
          <a:ln>
            <a:solidFill>
              <a:schemeClr val="tx1"/>
            </a:solidFill>
          </a:ln>
        </p:spPr>
        <p:style>
          <a:lnRef idx="0">
            <a:schemeClr val="dk1"/>
          </a:lnRef>
          <a:fillRef idx="1003">
            <a:schemeClr val="lt1"/>
          </a:fillRef>
          <a:effectRef idx="3">
            <a:schemeClr val="dk1"/>
          </a:effectRef>
          <a:fontRef idx="minor">
            <a:schemeClr val="lt1"/>
          </a:fontRef>
        </p:style>
        <p:txBody>
          <a:bodyPr rtlCol="0" anchor="ctr"/>
          <a:lstStyle/>
          <a:p>
            <a:pPr algn="ctr"/>
            <a:endParaRPr lang="en-US" dirty="0">
              <a:hlinkClick r:id="rId40"/>
            </a:endParaRPr>
          </a:p>
          <a:p>
            <a:pPr algn="ctr"/>
            <a:endParaRPr lang="en-US" dirty="0">
              <a:hlinkClick r:id="rId40"/>
            </a:endParaRPr>
          </a:p>
          <a:p>
            <a:pPr algn="ctr"/>
            <a:r>
              <a:rPr lang="en-US" dirty="0">
                <a:hlinkClick r:id="rId40"/>
              </a:rPr>
              <a:t>www.gosolartexas.org</a:t>
            </a:r>
            <a:endParaRPr lang="en-US" dirty="0"/>
          </a:p>
        </p:txBody>
      </p:sp>
      <p:pic>
        <p:nvPicPr>
          <p:cNvPr id="24" name="Picture 23"/>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6450963" y="5550394"/>
            <a:ext cx="2289361" cy="648580"/>
          </a:xfrm>
          <a:prstGeom prst="rect">
            <a:avLst/>
          </a:prstGeom>
        </p:spPr>
      </p:pic>
    </p:spTree>
    <p:extLst>
      <p:ext uri="{BB962C8B-B14F-4D97-AF65-F5344CB8AC3E}">
        <p14:creationId xmlns:p14="http://schemas.microsoft.com/office/powerpoint/2010/main" val="302043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29</a:t>
            </a:fld>
            <a:endParaRPr lang="en-US" dirty="0"/>
          </a:p>
        </p:txBody>
      </p:sp>
      <p:sp>
        <p:nvSpPr>
          <p:cNvPr id="7" name="TextBox 6"/>
          <p:cNvSpPr txBox="1"/>
          <p:nvPr/>
        </p:nvSpPr>
        <p:spPr>
          <a:xfrm>
            <a:off x="-1905" y="1233219"/>
            <a:ext cx="9130393" cy="3293209"/>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mj-lt"/>
              </a:rPr>
              <a:t>Visit</a:t>
            </a:r>
          </a:p>
          <a:p>
            <a:pPr algn="ctr"/>
            <a:r>
              <a:rPr lang="en-US" sz="3200" dirty="0">
                <a:latin typeface="+mj-lt"/>
              </a:rPr>
              <a:t>GoSolarTexas.org</a:t>
            </a:r>
          </a:p>
          <a:p>
            <a:pPr algn="ctr"/>
            <a:endParaRPr lang="en-US" sz="2400" dirty="0">
              <a:latin typeface="+mj-lt"/>
            </a:endParaRPr>
          </a:p>
          <a:p>
            <a:pPr algn="ctr"/>
            <a:r>
              <a:rPr lang="en-US" sz="2400" b="1" dirty="0">
                <a:latin typeface="+mj-lt"/>
              </a:rPr>
              <a:t>North Central Texas Council of Governments</a:t>
            </a:r>
          </a:p>
          <a:p>
            <a:pPr algn="ctr"/>
            <a:r>
              <a:rPr lang="en-US" sz="2400" dirty="0">
                <a:latin typeface="+mj-lt"/>
                <a:hlinkClick r:id="rId3"/>
              </a:rPr>
              <a:t>www.nctcog.org</a:t>
            </a:r>
            <a:endParaRPr lang="en-US" sz="2400" dirty="0">
              <a:latin typeface="+mj-lt"/>
            </a:endParaRPr>
          </a:p>
          <a:p>
            <a:pPr algn="ctr"/>
            <a:r>
              <a:rPr lang="en-US" sz="2400" dirty="0">
                <a:latin typeface="+mj-lt"/>
              </a:rPr>
              <a:t>(817) 695-9210</a:t>
            </a:r>
          </a:p>
          <a:p>
            <a:pPr algn="ctr"/>
            <a:r>
              <a:rPr lang="en-US" sz="2400" dirty="0">
                <a:latin typeface="+mj-lt"/>
              </a:rPr>
              <a:t>616 Six Flags Drive</a:t>
            </a:r>
          </a:p>
          <a:p>
            <a:pPr algn="ctr"/>
            <a:r>
              <a:rPr lang="en-US" sz="2400" dirty="0">
                <a:latin typeface="+mj-lt"/>
              </a:rPr>
              <a:t>Arlington, Texas 76011</a:t>
            </a:r>
          </a:p>
        </p:txBody>
      </p:sp>
      <p:sp>
        <p:nvSpPr>
          <p:cNvPr id="3" name="Footer Placeholder 2"/>
          <p:cNvSpPr>
            <a:spLocks noGrp="1"/>
          </p:cNvSpPr>
          <p:nvPr>
            <p:ph type="ftr" sz="quarter" idx="11"/>
          </p:nvPr>
        </p:nvSpPr>
        <p:spPr/>
        <p:txBody>
          <a:bodyPr/>
          <a:lstStyle/>
          <a:p>
            <a:r>
              <a:rPr lang="en-US" dirty="0"/>
              <a:t>Produced by North Central Texas Council of Governments. September 2016. gosolartexas.org.</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02664" y="4651924"/>
            <a:ext cx="5790922" cy="1640580"/>
          </a:xfrm>
          <a:prstGeom prst="rect">
            <a:avLst/>
          </a:prstGeom>
        </p:spPr>
      </p:pic>
      <p:sp>
        <p:nvSpPr>
          <p:cNvPr id="8"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Questions and Contact</a:t>
            </a:r>
          </a:p>
        </p:txBody>
      </p:sp>
      <p:sp>
        <p:nvSpPr>
          <p:cNvPr id="9" name="Rectangle 8"/>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62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
        <p:nvSpPr>
          <p:cNvPr id="2" name="TextBox 1"/>
          <p:cNvSpPr txBox="1"/>
          <p:nvPr/>
        </p:nvSpPr>
        <p:spPr>
          <a:xfrm>
            <a:off x="505850" y="801189"/>
            <a:ext cx="8009500" cy="923330"/>
          </a:xfrm>
          <a:prstGeom prst="rect">
            <a:avLst/>
          </a:prstGeom>
          <a:noFill/>
        </p:spPr>
        <p:txBody>
          <a:bodyPr wrap="none" rtlCol="0">
            <a:spAutoFit/>
          </a:bodyPr>
          <a:lstStyle/>
          <a:p>
            <a:r>
              <a:rPr lang="en-US" sz="5400" cap="all" dirty="0">
                <a:solidFill>
                  <a:schemeClr val="bg1"/>
                </a:solidFill>
                <a:latin typeface="+mj-lt"/>
              </a:rPr>
              <a:t>Texas: The State of </a:t>
            </a:r>
            <a:r>
              <a:rPr lang="en-US" sz="5400" b="1" cap="all" dirty="0">
                <a:solidFill>
                  <a:schemeClr val="bg1"/>
                </a:solidFill>
                <a:latin typeface="+mj-lt"/>
              </a:rPr>
              <a:t>Solar</a:t>
            </a:r>
          </a:p>
        </p:txBody>
      </p:sp>
      <p:sp>
        <p:nvSpPr>
          <p:cNvPr id="3" name="Rectangle 2"/>
          <p:cNvSpPr/>
          <p:nvPr/>
        </p:nvSpPr>
        <p:spPr>
          <a:xfrm>
            <a:off x="352697" y="5760682"/>
            <a:ext cx="8162653" cy="707886"/>
          </a:xfrm>
          <a:prstGeom prst="rect">
            <a:avLst/>
          </a:prstGeom>
        </p:spPr>
        <p:txBody>
          <a:bodyPr wrap="square">
            <a:spAutoFit/>
          </a:bodyPr>
          <a:lstStyle/>
          <a:p>
            <a:r>
              <a:rPr lang="en-US" altLang="en-US" sz="2000" b="1" dirty="0">
                <a:latin typeface="+mj-lt"/>
              </a:rPr>
              <a:t>Texas has more solar energy potential than any other US state. Currently, Texas ranks 10</a:t>
            </a:r>
            <a:r>
              <a:rPr lang="en-US" altLang="en-US" sz="2000" b="1" baseline="30000" dirty="0">
                <a:latin typeface="+mj-lt"/>
              </a:rPr>
              <a:t>th</a:t>
            </a:r>
            <a:r>
              <a:rPr lang="en-US" altLang="en-US" sz="2000" b="1" dirty="0">
                <a:latin typeface="+mj-lt"/>
              </a:rPr>
              <a:t> in the country in installed solar capacity.</a:t>
            </a:r>
            <a:endParaRPr lang="en-US" sz="2000" b="1" dirty="0">
              <a:latin typeface="+mj-lt"/>
            </a:endParaRPr>
          </a:p>
        </p:txBody>
      </p:sp>
    </p:spTree>
    <p:extLst>
      <p:ext uri="{BB962C8B-B14F-4D97-AF65-F5344CB8AC3E}">
        <p14:creationId xmlns:p14="http://schemas.microsoft.com/office/powerpoint/2010/main" val="1325610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
        <p:nvSpPr>
          <p:cNvPr id="6" name="Title 4"/>
          <p:cNvSpPr txBox="1">
            <a:spLocks/>
          </p:cNvSpPr>
          <p:nvPr/>
        </p:nvSpPr>
        <p:spPr>
          <a:xfrm>
            <a:off x="448492" y="188594"/>
            <a:ext cx="8229600" cy="80118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solidFill>
                  <a:schemeClr val="accent4"/>
                </a:solidFill>
                <a:effectLst>
                  <a:outerShdw blurRad="38100" dist="38100" dir="2700000" algn="tl">
                    <a:srgbClr val="000000">
                      <a:alpha val="43137"/>
                    </a:srgbClr>
                  </a:outerShdw>
                </a:effectLst>
              </a:rPr>
              <a:t>About NCTCOG</a:t>
            </a:r>
          </a:p>
        </p:txBody>
      </p:sp>
      <p:sp>
        <p:nvSpPr>
          <p:cNvPr id="7" name="Rectangle 6"/>
          <p:cNvSpPr/>
          <p:nvPr/>
        </p:nvSpPr>
        <p:spPr>
          <a:xfrm>
            <a:off x="448492" y="949234"/>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Produced by North Central Texas Council of Governments. September 2016. gosolartexas.org.</a:t>
            </a:r>
          </a:p>
        </p:txBody>
      </p:sp>
      <p:sp>
        <p:nvSpPr>
          <p:cNvPr id="3" name="Rectangle 2"/>
          <p:cNvSpPr/>
          <p:nvPr/>
        </p:nvSpPr>
        <p:spPr>
          <a:xfrm>
            <a:off x="448491" y="1019397"/>
            <a:ext cx="4188823" cy="5327612"/>
          </a:xfrm>
          <a:prstGeom prst="rect">
            <a:avLst/>
          </a:prstGeom>
        </p:spPr>
        <p:txBody>
          <a:bodyPr wrap="square">
            <a:spAutoFit/>
          </a:bodyPr>
          <a:lstStyle/>
          <a:p>
            <a:pPr>
              <a:lnSpc>
                <a:spcPct val="135000"/>
              </a:lnSpc>
            </a:pPr>
            <a:r>
              <a:rPr lang="en-US" dirty="0">
                <a:latin typeface="+mj-lt"/>
              </a:rPr>
              <a:t>The North Central Texas Council of Governments (NCTCOG) is one of 24 Council of Governments across Texas whose main function is to transcend jurisdictional boundaries to promote sound development and facilitate cooperation among member governments. NCTCOG works on many quality of life issues such as transportation planning, air quality, environmental management, emergency preparedness, workforce development, and more. For information on all Texas regional agencies, visit the </a:t>
            </a:r>
            <a:r>
              <a:rPr lang="en-US" dirty="0">
                <a:latin typeface="+mj-lt"/>
                <a:hlinkClick r:id="rId3"/>
              </a:rPr>
              <a:t>Texas Association of Regional Councils</a:t>
            </a:r>
            <a:r>
              <a:rPr lang="en-US" dirty="0">
                <a:latin typeface="+mj-lt"/>
              </a:rPr>
              <a:t>. </a:t>
            </a:r>
          </a:p>
        </p:txBody>
      </p:sp>
      <p:pic>
        <p:nvPicPr>
          <p:cNvPr id="8" name="Picture 2" descr="C:\Documents and Settings\jstout\Desktop\cogs.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1787" y="2623206"/>
            <a:ext cx="4328161" cy="334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47631" y="1032517"/>
            <a:ext cx="4382317" cy="1214179"/>
          </a:xfrm>
          <a:prstGeom prst="rect">
            <a:avLst/>
          </a:prstGeom>
        </p:spPr>
        <p:txBody>
          <a:bodyPr wrap="square">
            <a:spAutoFit/>
          </a:bodyPr>
          <a:lstStyle/>
          <a:p>
            <a:pPr>
              <a:lnSpc>
                <a:spcPct val="135000"/>
              </a:lnSpc>
            </a:pPr>
            <a:r>
              <a:rPr lang="en-US" dirty="0">
                <a:latin typeface="+mj-lt"/>
              </a:rPr>
              <a:t>Visit </a:t>
            </a:r>
            <a:r>
              <a:rPr lang="en-US" dirty="0">
                <a:latin typeface="+mj-lt"/>
                <a:hlinkClick r:id="rId5"/>
              </a:rPr>
              <a:t>www.nctcog.org</a:t>
            </a:r>
            <a:r>
              <a:rPr lang="en-US" dirty="0">
                <a:latin typeface="+mj-lt"/>
              </a:rPr>
              <a:t> for more information on programs and resources available from NCTCOG.</a:t>
            </a:r>
          </a:p>
        </p:txBody>
      </p:sp>
    </p:spTree>
    <p:extLst>
      <p:ext uri="{BB962C8B-B14F-4D97-AF65-F5344CB8AC3E}">
        <p14:creationId xmlns:p14="http://schemas.microsoft.com/office/powerpoint/2010/main" val="21915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130" y="1080108"/>
            <a:ext cx="7271545" cy="5410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
        <p:nvSpPr>
          <p:cNvPr id="12" name="Text Box 3"/>
          <p:cNvSpPr txBox="1">
            <a:spLocks noChangeArrowheads="1"/>
          </p:cNvSpPr>
          <p:nvPr/>
        </p:nvSpPr>
        <p:spPr bwMode="auto">
          <a:xfrm>
            <a:off x="506413" y="6606060"/>
            <a:ext cx="6223000"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latin typeface="+mj-lt"/>
              </a:rPr>
              <a:t>Source: Solar Energy Industries Association Q2 2015 Fact Sheet, December, 2015, www.seia.org</a:t>
            </a:r>
            <a:endParaRPr lang="en-US" altLang="en-US" sz="2000" dirty="0">
              <a:latin typeface="+mj-lt"/>
            </a:endParaRPr>
          </a:p>
        </p:txBody>
      </p:sp>
      <p:sp>
        <p:nvSpPr>
          <p:cNvPr id="13" name="Text Box 2"/>
          <p:cNvSpPr txBox="1">
            <a:spLocks noChangeArrowheads="1"/>
          </p:cNvSpPr>
          <p:nvPr/>
        </p:nvSpPr>
        <p:spPr bwMode="auto">
          <a:xfrm>
            <a:off x="371475" y="266479"/>
            <a:ext cx="8848725" cy="575179"/>
          </a:xfrm>
          <a:prstGeom prst="rect">
            <a:avLst/>
          </a:prstGeom>
        </p:spPr>
        <p:txBody>
          <a:bodyPr vert="horz" lIns="91440" tIns="45720" rIns="91440" bIns="45720" rtlCol="0" anchor="b">
            <a:norm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3200" dirty="0"/>
              <a:t>Yearly US Solar Installations</a:t>
            </a:r>
          </a:p>
        </p:txBody>
      </p:sp>
      <p:sp>
        <p:nvSpPr>
          <p:cNvPr id="14" name="Rectangle 13"/>
          <p:cNvSpPr/>
          <p:nvPr/>
        </p:nvSpPr>
        <p:spPr>
          <a:xfrm>
            <a:off x="506413" y="841658"/>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84502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931" y="1136333"/>
            <a:ext cx="7055186" cy="5541869"/>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7" name="Rectangle 6"/>
          <p:cNvSpPr/>
          <p:nvPr/>
        </p:nvSpPr>
        <p:spPr>
          <a:xfrm>
            <a:off x="968931" y="6627168"/>
            <a:ext cx="5848351" cy="230832"/>
          </a:xfrm>
          <a:prstGeom prst="rect">
            <a:avLst/>
          </a:prstGeom>
        </p:spPr>
        <p:txBody>
          <a:bodyPr wrap="square">
            <a:spAutoFit/>
          </a:bodyPr>
          <a:lstStyle/>
          <a:p>
            <a:r>
              <a:rPr lang="en-US" sz="900" dirty="0">
                <a:solidFill>
                  <a:schemeClr val="bg2">
                    <a:lumMod val="50000"/>
                  </a:schemeClr>
                </a:solidFill>
              </a:rPr>
              <a:t>Acquired: </a:t>
            </a:r>
            <a:r>
              <a:rPr lang="en-US" sz="900" dirty="0">
                <a:solidFill>
                  <a:schemeClr val="bg2">
                    <a:lumMod val="50000"/>
                  </a:schemeClr>
                </a:solidFill>
                <a:hlinkClick r:id="rId4"/>
              </a:rPr>
              <a:t>http://www.seia.org/research-resources/solar-market-insight-report-2016-q2</a:t>
            </a:r>
            <a:r>
              <a:rPr lang="en-US" sz="900" dirty="0">
                <a:solidFill>
                  <a:schemeClr val="bg2">
                    <a:lumMod val="50000"/>
                  </a:schemeClr>
                </a:solidFill>
              </a:rPr>
              <a:t>; August 2016</a:t>
            </a:r>
          </a:p>
        </p:txBody>
      </p:sp>
      <p:cxnSp>
        <p:nvCxnSpPr>
          <p:cNvPr id="11" name="Straight Arrow Connector 10"/>
          <p:cNvCxnSpPr/>
          <p:nvPr/>
        </p:nvCxnSpPr>
        <p:spPr>
          <a:xfrm flipV="1">
            <a:off x="2152650" y="2923893"/>
            <a:ext cx="5438775" cy="24479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rot="20132775">
            <a:off x="3139484" y="3666010"/>
            <a:ext cx="3137910" cy="461665"/>
          </a:xfrm>
          <a:prstGeom prst="rect">
            <a:avLst/>
          </a:prstGeom>
          <a:solidFill>
            <a:schemeClr val="accent2"/>
          </a:solidFill>
        </p:spPr>
        <p:txBody>
          <a:bodyPr wrap="none" rtlCol="0">
            <a:spAutoFit/>
          </a:bodyPr>
          <a:lstStyle/>
          <a:p>
            <a:r>
              <a:rPr lang="en-US" sz="2400" b="1" dirty="0"/>
              <a:t>94% Increase in 6 years</a:t>
            </a:r>
          </a:p>
        </p:txBody>
      </p:sp>
      <p:sp>
        <p:nvSpPr>
          <p:cNvPr id="16" name="Rectangle 15"/>
          <p:cNvSpPr/>
          <p:nvPr/>
        </p:nvSpPr>
        <p:spPr>
          <a:xfrm>
            <a:off x="422365" y="1063273"/>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Text Box 2"/>
          <p:cNvSpPr txBox="1">
            <a:spLocks noChangeArrowheads="1"/>
          </p:cNvSpPr>
          <p:nvPr/>
        </p:nvSpPr>
        <p:spPr bwMode="auto">
          <a:xfrm>
            <a:off x="371475" y="247935"/>
            <a:ext cx="8350159" cy="822323"/>
          </a:xfrm>
          <a:prstGeom prst="rect">
            <a:avLst/>
          </a:prstGeom>
        </p:spPr>
        <p:txBody>
          <a:bodyPr vert="horz" lIns="91440" tIns="45720" rIns="91440" bIns="45720" rtlCol="0" anchor="b">
            <a:no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2800" dirty="0"/>
              <a:t>Share of New US Electric Generating Capacity Additions (2010 – Q1 2016)</a:t>
            </a:r>
          </a:p>
        </p:txBody>
      </p:sp>
    </p:spTree>
    <p:extLst>
      <p:ext uri="{BB962C8B-B14F-4D97-AF65-F5344CB8AC3E}">
        <p14:creationId xmlns:p14="http://schemas.microsoft.com/office/powerpoint/2010/main" val="25144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2C8E7B-D3E5-4715-A66B-E895D86909C7}" type="slidenum">
              <a:rPr lang="en-US" altLang="en-US" smtClean="0"/>
              <a:pPr>
                <a:defRPr/>
              </a:pPr>
              <a:t>6</a:t>
            </a:fld>
            <a:endParaRPr lang="en-US" altLang="en-US" dirty="0"/>
          </a:p>
        </p:txBody>
      </p:sp>
      <p:pic>
        <p:nvPicPr>
          <p:cNvPr id="11" name="kRzJzBECogs"/>
          <p:cNvPicPr>
            <a:picLocks noRot="1" noChangeAspect="1"/>
          </p:cNvPicPr>
          <p:nvPr>
            <a:videoFile r:link="rId1"/>
          </p:nvPr>
        </p:nvPicPr>
        <p:blipFill>
          <a:blip r:embed="rId4"/>
          <a:stretch>
            <a:fillRect/>
          </a:stretch>
        </p:blipFill>
        <p:spPr>
          <a:xfrm>
            <a:off x="0" y="783136"/>
            <a:ext cx="9149322" cy="5146494"/>
          </a:xfrm>
          <a:prstGeom prst="rect">
            <a:avLst/>
          </a:prstGeom>
        </p:spPr>
      </p:pic>
      <p:sp>
        <p:nvSpPr>
          <p:cNvPr id="15" name="Text Box 2"/>
          <p:cNvSpPr txBox="1">
            <a:spLocks noChangeArrowheads="1"/>
          </p:cNvSpPr>
          <p:nvPr/>
        </p:nvSpPr>
        <p:spPr bwMode="auto">
          <a:xfrm>
            <a:off x="314325" y="246278"/>
            <a:ext cx="8350159" cy="536858"/>
          </a:xfrm>
          <a:prstGeom prst="rect">
            <a:avLst/>
          </a:prstGeom>
        </p:spPr>
        <p:txBody>
          <a:bodyPr vert="horz" lIns="91440" tIns="45720" rIns="91440" bIns="45720" rtlCol="0" anchor="b">
            <a:no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2800" dirty="0"/>
              <a:t>Video</a:t>
            </a:r>
          </a:p>
        </p:txBody>
      </p:sp>
    </p:spTree>
    <p:extLst>
      <p:ext uri="{BB962C8B-B14F-4D97-AF65-F5344CB8AC3E}">
        <p14:creationId xmlns:p14="http://schemas.microsoft.com/office/powerpoint/2010/main" val="214611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cTn>
                <p:tgtEl>
                  <p:spTgt spid="1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02C8E7B-D3E5-4715-A66B-E895D86909C7}" type="slidenum">
              <a:rPr lang="en-US" altLang="en-US" smtClean="0"/>
              <a:pPr>
                <a:defRPr/>
              </a:pPr>
              <a:t>7</a:t>
            </a:fld>
            <a:endParaRPr lang="en-US" altLang="en-US" dirty="0"/>
          </a:p>
        </p:txBody>
      </p:sp>
      <p:sp>
        <p:nvSpPr>
          <p:cNvPr id="8" name="Text Box 2"/>
          <p:cNvSpPr txBox="1">
            <a:spLocks noChangeArrowheads="1"/>
          </p:cNvSpPr>
          <p:nvPr/>
        </p:nvSpPr>
        <p:spPr bwMode="auto">
          <a:xfrm>
            <a:off x="371475" y="247935"/>
            <a:ext cx="8350159" cy="822323"/>
          </a:xfrm>
          <a:prstGeom prst="rect">
            <a:avLst/>
          </a:prstGeom>
        </p:spPr>
        <p:txBody>
          <a:bodyPr vert="horz" lIns="91440" tIns="45720" rIns="91440" bIns="45720" rtlCol="0" anchor="b">
            <a:no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2800" dirty="0"/>
              <a:t>Texas’ Benefits From Solar</a:t>
            </a:r>
          </a:p>
        </p:txBody>
      </p:sp>
      <p:sp>
        <p:nvSpPr>
          <p:cNvPr id="9" name="Rectangle 8"/>
          <p:cNvSpPr/>
          <p:nvPr/>
        </p:nvSpPr>
        <p:spPr>
          <a:xfrm>
            <a:off x="422365" y="1063273"/>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aphicFrame>
        <p:nvGraphicFramePr>
          <p:cNvPr id="11" name="Diagram 10"/>
          <p:cNvGraphicFramePr/>
          <p:nvPr>
            <p:extLst>
              <p:ext uri="{D42A27DB-BD31-4B8C-83A1-F6EECF244321}">
                <p14:modId xmlns:p14="http://schemas.microsoft.com/office/powerpoint/2010/main" val="396258623"/>
              </p:ext>
            </p:extLst>
          </p:nvPr>
        </p:nvGraphicFramePr>
        <p:xfrm>
          <a:off x="422365" y="1070258"/>
          <a:ext cx="8092985" cy="5787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8354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
        <p:nvSpPr>
          <p:cNvPr id="16" name="Text Box 2"/>
          <p:cNvSpPr txBox="1">
            <a:spLocks noChangeArrowheads="1"/>
          </p:cNvSpPr>
          <p:nvPr/>
        </p:nvSpPr>
        <p:spPr bwMode="auto">
          <a:xfrm>
            <a:off x="371475" y="247935"/>
            <a:ext cx="8350159" cy="590265"/>
          </a:xfrm>
          <a:prstGeom prst="rect">
            <a:avLst/>
          </a:prstGeom>
        </p:spPr>
        <p:txBody>
          <a:bodyPr vert="horz" lIns="91440" tIns="45720" rIns="91440" bIns="45720" rtlCol="0" anchor="b">
            <a:no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2800" dirty="0"/>
              <a:t>Solar is Here!</a:t>
            </a:r>
          </a:p>
        </p:txBody>
      </p:sp>
      <p:sp>
        <p:nvSpPr>
          <p:cNvPr id="17" name="Rectangle 16"/>
          <p:cNvSpPr/>
          <p:nvPr/>
        </p:nvSpPr>
        <p:spPr>
          <a:xfrm>
            <a:off x="422365" y="857269"/>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7530" y="3909839"/>
            <a:ext cx="2592918" cy="1301593"/>
          </a:xfrm>
          <a:prstGeom prst="rect">
            <a:avLst/>
          </a:prstGeom>
        </p:spPr>
      </p:pic>
      <p:graphicFrame>
        <p:nvGraphicFramePr>
          <p:cNvPr id="18" name="Diagram 17"/>
          <p:cNvGraphicFramePr/>
          <p:nvPr>
            <p:extLst>
              <p:ext uri="{D42A27DB-BD31-4B8C-83A1-F6EECF244321}">
                <p14:modId xmlns:p14="http://schemas.microsoft.com/office/powerpoint/2010/main" val="4030635965"/>
              </p:ext>
            </p:extLst>
          </p:nvPr>
        </p:nvGraphicFramePr>
        <p:xfrm>
          <a:off x="422365" y="1085689"/>
          <a:ext cx="8299269" cy="3709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457615" y="5144756"/>
            <a:ext cx="2600325" cy="1754326"/>
          </a:xfrm>
          <a:prstGeom prst="rect">
            <a:avLst/>
          </a:prstGeom>
        </p:spPr>
        <p:txBody>
          <a:bodyPr wrap="square">
            <a:spAutoFit/>
          </a:bodyPr>
          <a:lstStyle/>
          <a:p>
            <a:pPr algn="ctr"/>
            <a:r>
              <a:rPr lang="en-US" dirty="0">
                <a:latin typeface="+mj-lt"/>
              </a:rPr>
              <a:t>Austin, Bridgeport ISD, Dallas, Denton, Duncanville, Georgetown, Irving ISD, McKinney, Pasadena ISD, Presidio ISD, San Antonio</a:t>
            </a:r>
          </a:p>
        </p:txBody>
      </p:sp>
      <p:sp>
        <p:nvSpPr>
          <p:cNvPr id="20" name="Rectangle 19"/>
          <p:cNvSpPr/>
          <p:nvPr/>
        </p:nvSpPr>
        <p:spPr>
          <a:xfrm>
            <a:off x="3086931" y="5211432"/>
            <a:ext cx="2994117" cy="1477328"/>
          </a:xfrm>
          <a:prstGeom prst="rect">
            <a:avLst/>
          </a:prstGeom>
        </p:spPr>
        <p:txBody>
          <a:bodyPr wrap="square">
            <a:spAutoFit/>
          </a:bodyPr>
          <a:lstStyle/>
          <a:p>
            <a:pPr algn="ctr"/>
            <a:r>
              <a:rPr lang="en-US" dirty="0">
                <a:latin typeface="+mj-lt"/>
              </a:rPr>
              <a:t>CPS Energy</a:t>
            </a:r>
          </a:p>
          <a:p>
            <a:pPr algn="ctr"/>
            <a:r>
              <a:rPr lang="en-US">
                <a:latin typeface="+mj-lt"/>
              </a:rPr>
              <a:t>CoServ Electric</a:t>
            </a:r>
            <a:endParaRPr lang="en-US" dirty="0">
              <a:latin typeface="+mj-lt"/>
            </a:endParaRPr>
          </a:p>
          <a:p>
            <a:pPr algn="ctr"/>
            <a:r>
              <a:rPr lang="en-US" dirty="0">
                <a:latin typeface="+mj-lt"/>
              </a:rPr>
              <a:t>Austin Energy</a:t>
            </a:r>
          </a:p>
          <a:p>
            <a:pPr algn="ctr"/>
            <a:r>
              <a:rPr lang="en-US" dirty="0">
                <a:latin typeface="+mj-lt"/>
              </a:rPr>
              <a:t>MP2 Energy</a:t>
            </a:r>
          </a:p>
          <a:p>
            <a:pPr algn="ctr"/>
            <a:r>
              <a:rPr lang="en-US" dirty="0">
                <a:latin typeface="+mj-lt"/>
              </a:rPr>
              <a:t>REI, Kohl’s, Target, Ikea, FedEx</a:t>
            </a:r>
          </a:p>
        </p:txBody>
      </p:sp>
      <p:sp>
        <p:nvSpPr>
          <p:cNvPr id="21" name="Rectangle 20"/>
          <p:cNvSpPr/>
          <p:nvPr/>
        </p:nvSpPr>
        <p:spPr>
          <a:xfrm>
            <a:off x="6240508" y="5211432"/>
            <a:ext cx="2492284" cy="1477328"/>
          </a:xfrm>
          <a:prstGeom prst="rect">
            <a:avLst/>
          </a:prstGeom>
        </p:spPr>
        <p:txBody>
          <a:bodyPr wrap="square">
            <a:spAutoFit/>
          </a:bodyPr>
          <a:lstStyle/>
          <a:p>
            <a:pPr algn="ctr"/>
            <a:r>
              <a:rPr lang="en-US" dirty="0">
                <a:latin typeface="+mj-lt"/>
              </a:rPr>
              <a:t>Plano</a:t>
            </a:r>
          </a:p>
          <a:p>
            <a:pPr algn="ctr"/>
            <a:r>
              <a:rPr lang="en-US" dirty="0">
                <a:latin typeface="+mj-lt"/>
              </a:rPr>
              <a:t>Houston</a:t>
            </a:r>
          </a:p>
          <a:p>
            <a:pPr algn="ctr"/>
            <a:r>
              <a:rPr lang="en-US" dirty="0">
                <a:latin typeface="+mj-lt"/>
              </a:rPr>
              <a:t>Garland</a:t>
            </a:r>
          </a:p>
          <a:p>
            <a:pPr algn="ctr"/>
            <a:r>
              <a:rPr lang="en-US" dirty="0">
                <a:latin typeface="+mj-lt"/>
              </a:rPr>
              <a:t>Wells Branch</a:t>
            </a:r>
          </a:p>
          <a:p>
            <a:pPr algn="ctr"/>
            <a:r>
              <a:rPr lang="en-US" dirty="0">
                <a:latin typeface="+mj-lt"/>
              </a:rPr>
              <a:t>Gillespie County</a:t>
            </a:r>
          </a:p>
        </p:txBody>
      </p:sp>
      <p:pic>
        <p:nvPicPr>
          <p:cNvPr id="22" name="Picture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55675" y="3087357"/>
            <a:ext cx="2639537" cy="2124075"/>
          </a:xfrm>
          <a:prstGeom prst="rect">
            <a:avLst/>
          </a:prstGeom>
        </p:spPr>
      </p:pic>
      <p:pic>
        <p:nvPicPr>
          <p:cNvPr id="23" name="Picture 2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8624" y="4116651"/>
            <a:ext cx="2583679" cy="1084000"/>
          </a:xfrm>
          <a:prstGeom prst="rect">
            <a:avLst/>
          </a:prstGeom>
        </p:spPr>
      </p:pic>
    </p:spTree>
    <p:extLst>
      <p:ext uri="{BB962C8B-B14F-4D97-AF65-F5344CB8AC3E}">
        <p14:creationId xmlns:p14="http://schemas.microsoft.com/office/powerpoint/2010/main" val="95934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7" name="Text Box 2"/>
          <p:cNvSpPr txBox="1">
            <a:spLocks noChangeArrowheads="1"/>
          </p:cNvSpPr>
          <p:nvPr/>
        </p:nvSpPr>
        <p:spPr bwMode="auto">
          <a:xfrm>
            <a:off x="371475" y="247935"/>
            <a:ext cx="8350159" cy="590265"/>
          </a:xfrm>
          <a:prstGeom prst="rect">
            <a:avLst/>
          </a:prstGeom>
        </p:spPr>
        <p:txBody>
          <a:bodyPr vert="horz" lIns="91440" tIns="45720" rIns="91440" bIns="45720" rtlCol="0" anchor="b">
            <a:noAutofit/>
          </a:bodyPr>
          <a:lstStyle>
            <a:defPPr>
              <a:defRPr lang="en-US"/>
            </a:defPPr>
            <a:lvl1pPr defTabSz="685800">
              <a:lnSpc>
                <a:spcPct val="90000"/>
              </a:lnSpc>
              <a:spcBef>
                <a:spcPct val="0"/>
              </a:spcBef>
              <a:buNone/>
              <a:defRPr sz="3600" b="1">
                <a:solidFill>
                  <a:schemeClr val="accent4"/>
                </a:solidFill>
                <a:effectLst>
                  <a:outerShdw blurRad="38100" dist="38100" dir="2700000" algn="tl">
                    <a:srgbClr val="000000">
                      <a:alpha val="43137"/>
                    </a:srgbClr>
                  </a:outerShdw>
                </a:effectLst>
                <a:latin typeface="+mj-lt"/>
                <a:ea typeface="+mj-ea"/>
                <a:cs typeface="+mj-cs"/>
              </a:defRPr>
            </a:lvl1pPr>
          </a:lstStyle>
          <a:p>
            <a:r>
              <a:rPr lang="en-US" altLang="en-US" sz="2800" dirty="0"/>
              <a:t>Important Solar Legislative Notices for Texas</a:t>
            </a:r>
          </a:p>
        </p:txBody>
      </p:sp>
      <p:sp>
        <p:nvSpPr>
          <p:cNvPr id="8" name="Rectangle 7"/>
          <p:cNvSpPr/>
          <p:nvPr/>
        </p:nvSpPr>
        <p:spPr>
          <a:xfrm>
            <a:off x="422365" y="857269"/>
            <a:ext cx="8299269" cy="4571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422365" y="1433685"/>
            <a:ext cx="8299269" cy="2970044"/>
          </a:xfrm>
          <a:prstGeom prst="rect">
            <a:avLst/>
          </a:prstGeom>
        </p:spPr>
        <p:txBody>
          <a:bodyPr wrap="square">
            <a:spAutoFit/>
          </a:bodyPr>
          <a:lstStyle/>
          <a:p>
            <a:pPr>
              <a:buSzPct val="100000"/>
            </a:pPr>
            <a:r>
              <a:rPr lang="en-US" altLang="en-US" sz="1700" b="1" dirty="0">
                <a:latin typeface="+mj-lt"/>
                <a:hlinkClick r:id="rId3"/>
              </a:rPr>
              <a:t>HB 362</a:t>
            </a:r>
            <a:r>
              <a:rPr lang="en-US" altLang="en-US" sz="1700" b="1" dirty="0">
                <a:latin typeface="+mj-lt"/>
              </a:rPr>
              <a:t> (passed in 2011)</a:t>
            </a:r>
          </a:p>
          <a:p>
            <a:pPr marL="403225" lvl="1" indent="-174625">
              <a:buSzPct val="100000"/>
              <a:buFont typeface="Arial" panose="020B0604020202020204" pitchFamily="34" charset="0"/>
              <a:buChar char="•"/>
            </a:pPr>
            <a:r>
              <a:rPr lang="en-US" sz="1700" dirty="0">
                <a:latin typeface="+mj-lt"/>
              </a:rPr>
              <a:t>This bill updated the Texas Property Code, Sec. 202.010 and 202.011</a:t>
            </a:r>
          </a:p>
          <a:p>
            <a:pPr marL="403225" lvl="1" indent="-174625">
              <a:buSzPct val="100000"/>
              <a:buFont typeface="Arial" panose="020B0604020202020204" pitchFamily="34" charset="0"/>
              <a:buChar char="•"/>
            </a:pPr>
            <a:r>
              <a:rPr lang="en-US" altLang="en-US" sz="1700" dirty="0">
                <a:latin typeface="+mj-lt"/>
              </a:rPr>
              <a:t>Prevents HOAs from restricting solar panels on homes. However, the home owner must follow the requirements of the law, and the HOA does have a voice in where they may be installed as determined by the amount of energy they'll generate in a given location.</a:t>
            </a:r>
          </a:p>
          <a:p>
            <a:pPr marL="403225" lvl="1" indent="-174625">
              <a:buSzPct val="100000"/>
              <a:buFont typeface="Arial" panose="020B0604020202020204" pitchFamily="34" charset="0"/>
              <a:buChar char="•"/>
            </a:pPr>
            <a:r>
              <a:rPr lang="en-US" altLang="en-US" sz="1700" dirty="0">
                <a:latin typeface="+mj-lt"/>
              </a:rPr>
              <a:t>The above aside, the HOA cannot simply deny the installation.</a:t>
            </a:r>
          </a:p>
          <a:p>
            <a:pPr>
              <a:buSzPct val="100000"/>
            </a:pPr>
            <a:r>
              <a:rPr lang="en-US" altLang="en-US" sz="1700" b="1" dirty="0">
                <a:latin typeface="+mj-lt"/>
                <a:hlinkClick r:id="rId4"/>
              </a:rPr>
              <a:t>SB 1626</a:t>
            </a:r>
            <a:r>
              <a:rPr lang="en-US" altLang="en-US" sz="1700" b="1" dirty="0">
                <a:latin typeface="+mj-lt"/>
              </a:rPr>
              <a:t> (passed in 2015)</a:t>
            </a:r>
          </a:p>
          <a:p>
            <a:pPr marL="403225" lvl="1" indent="-174625">
              <a:buSzPct val="100000"/>
              <a:buFont typeface="Arial" panose="020B0604020202020204" pitchFamily="34" charset="0"/>
              <a:buChar char="•"/>
            </a:pPr>
            <a:r>
              <a:rPr lang="en-US" sz="1700" dirty="0">
                <a:latin typeface="+mj-lt"/>
              </a:rPr>
              <a:t>The "neighborhood in development" loophole had allowed residential developers the option to block solar installations until the last lot was sold. Due to SB 1626, this loophole has been reduced to only apply to developments with fewer than 51 planned residential units (effective 9/1/2015).</a:t>
            </a:r>
            <a:r>
              <a:rPr lang="en-US" altLang="en-US" sz="1700" dirty="0">
                <a:latin typeface="+mj-lt"/>
              </a:rPr>
              <a:t>    </a:t>
            </a:r>
          </a:p>
        </p:txBody>
      </p:sp>
      <p:sp>
        <p:nvSpPr>
          <p:cNvPr id="11" name="Rectangle 10"/>
          <p:cNvSpPr/>
          <p:nvPr/>
        </p:nvSpPr>
        <p:spPr>
          <a:xfrm>
            <a:off x="422365" y="968827"/>
            <a:ext cx="8299269" cy="453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mj-lt"/>
              </a:rPr>
              <a:t>TEXAS LAWS</a:t>
            </a:r>
          </a:p>
        </p:txBody>
      </p:sp>
      <p:sp>
        <p:nvSpPr>
          <p:cNvPr id="12" name="Rectangle 11"/>
          <p:cNvSpPr/>
          <p:nvPr/>
        </p:nvSpPr>
        <p:spPr>
          <a:xfrm>
            <a:off x="422364" y="4390962"/>
            <a:ext cx="8299269" cy="453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mj-lt"/>
              </a:rPr>
              <a:t>TEXAS TAX BREAKS</a:t>
            </a:r>
          </a:p>
        </p:txBody>
      </p:sp>
      <p:sp>
        <p:nvSpPr>
          <p:cNvPr id="13" name="Text Box 2"/>
          <p:cNvSpPr txBox="1">
            <a:spLocks noChangeArrowheads="1"/>
          </p:cNvSpPr>
          <p:nvPr/>
        </p:nvSpPr>
        <p:spPr bwMode="auto">
          <a:xfrm>
            <a:off x="425904" y="4861662"/>
            <a:ext cx="8299269" cy="166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ts val="0"/>
              </a:spcBef>
            </a:pPr>
            <a:r>
              <a:rPr lang="en-US" altLang="en-US" sz="1700" dirty="0">
                <a:latin typeface="+mj-lt"/>
              </a:rPr>
              <a:t>Residential renewable energy systems are also eligible for tax exemptions on assessed valuation. A form can be filed with the County of residence.</a:t>
            </a:r>
          </a:p>
          <a:p>
            <a:pPr marL="285750" indent="-285750">
              <a:spcBef>
                <a:spcPts val="0"/>
              </a:spcBef>
            </a:pPr>
            <a:r>
              <a:rPr lang="en-US" altLang="en-US" sz="1700" dirty="0">
                <a:latin typeface="+mj-lt"/>
              </a:rPr>
              <a:t>A State of Texas property tax exemption exists involving solar, wind, biomass, and anaerobic digestion for business installation or construction of such systems.</a:t>
            </a:r>
          </a:p>
          <a:p>
            <a:pPr marL="285750" indent="-285750">
              <a:spcBef>
                <a:spcPts val="0"/>
              </a:spcBef>
            </a:pPr>
            <a:r>
              <a:rPr lang="en-US" altLang="en-US" sz="1700" dirty="0">
                <a:latin typeface="+mj-lt"/>
              </a:rPr>
              <a:t>Businesses that either use or manufacture or install solar or wind energy can receive franchise tax deductions and/or exemptions.</a:t>
            </a:r>
          </a:p>
        </p:txBody>
      </p:sp>
      <p:sp>
        <p:nvSpPr>
          <p:cNvPr id="17" name="Rectangle 16"/>
          <p:cNvSpPr/>
          <p:nvPr/>
        </p:nvSpPr>
        <p:spPr>
          <a:xfrm>
            <a:off x="422364" y="6550589"/>
            <a:ext cx="5499600" cy="276999"/>
          </a:xfrm>
          <a:prstGeom prst="rect">
            <a:avLst/>
          </a:prstGeom>
        </p:spPr>
        <p:txBody>
          <a:bodyPr wrap="square">
            <a:spAutoFit/>
          </a:bodyPr>
          <a:lstStyle/>
          <a:p>
            <a:pPr>
              <a:spcBef>
                <a:spcPct val="50000"/>
              </a:spcBef>
            </a:pPr>
            <a:r>
              <a:rPr lang="en-US" altLang="en-US" sz="1200" dirty="0">
                <a:latin typeface="+mj-lt"/>
              </a:rPr>
              <a:t>Source: </a:t>
            </a:r>
            <a:r>
              <a:rPr lang="en-US" altLang="en-US" sz="1200" dirty="0">
                <a:solidFill>
                  <a:srgbClr val="000099"/>
                </a:solidFill>
                <a:latin typeface="+mj-lt"/>
              </a:rPr>
              <a:t>http://seco.cpa.state.tx.us/re/incentives-taxcode-statutes.php</a:t>
            </a:r>
            <a:endParaRPr lang="en-US" altLang="en-US" sz="1200" dirty="0">
              <a:latin typeface="+mj-lt"/>
            </a:endParaRPr>
          </a:p>
        </p:txBody>
      </p:sp>
    </p:spTree>
    <p:extLst>
      <p:ext uri="{BB962C8B-B14F-4D97-AF65-F5344CB8AC3E}">
        <p14:creationId xmlns:p14="http://schemas.microsoft.com/office/powerpoint/2010/main" val="22347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55A1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25291</TotalTime>
  <Words>6426</Words>
  <Application>Microsoft Office PowerPoint</Application>
  <PresentationFormat>On-screen Show (4:3)</PresentationFormat>
  <Paragraphs>478</Paragraphs>
  <Slides>30</Slides>
  <Notes>29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Solar TX</dc:title>
  <dc:creator>Jacqueline Drazan</dc:creator>
  <cp:lastModifiedBy>Mike Wills</cp:lastModifiedBy>
  <cp:revision>271</cp:revision>
  <dcterms:created xsi:type="dcterms:W3CDTF">2016-08-03T16:18:51Z</dcterms:created>
  <dcterms:modified xsi:type="dcterms:W3CDTF">2021-02-10T00:06:21Z</dcterms:modified>
</cp:coreProperties>
</file>